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9"/>
  </p:notesMasterIdLst>
  <p:sldIdLst>
    <p:sldId id="278" r:id="rId2"/>
    <p:sldId id="311" r:id="rId3"/>
    <p:sldId id="257" r:id="rId4"/>
    <p:sldId id="258" r:id="rId5"/>
    <p:sldId id="285" r:id="rId6"/>
    <p:sldId id="284" r:id="rId7"/>
    <p:sldId id="279" r:id="rId8"/>
    <p:sldId id="287" r:id="rId9"/>
    <p:sldId id="312" r:id="rId10"/>
    <p:sldId id="286" r:id="rId11"/>
    <p:sldId id="259" r:id="rId12"/>
    <p:sldId id="288" r:id="rId13"/>
    <p:sldId id="289" r:id="rId14"/>
    <p:sldId id="260" r:id="rId15"/>
    <p:sldId id="261" r:id="rId16"/>
    <p:sldId id="280" r:id="rId17"/>
    <p:sldId id="290" r:id="rId18"/>
    <p:sldId id="262" r:id="rId19"/>
    <p:sldId id="263" r:id="rId20"/>
    <p:sldId id="291" r:id="rId21"/>
    <p:sldId id="292" r:id="rId22"/>
    <p:sldId id="281" r:id="rId23"/>
    <p:sldId id="264" r:id="rId24"/>
    <p:sldId id="265" r:id="rId25"/>
    <p:sldId id="293" r:id="rId26"/>
    <p:sldId id="294" r:id="rId27"/>
    <p:sldId id="282" r:id="rId28"/>
    <p:sldId id="314" r:id="rId29"/>
    <p:sldId id="315" r:id="rId30"/>
    <p:sldId id="313" r:id="rId31"/>
    <p:sldId id="266" r:id="rId32"/>
    <p:sldId id="295" r:id="rId33"/>
    <p:sldId id="296" r:id="rId34"/>
    <p:sldId id="283" r:id="rId35"/>
    <p:sldId id="267" r:id="rId36"/>
    <p:sldId id="268" r:id="rId37"/>
    <p:sldId id="299" r:id="rId38"/>
    <p:sldId id="297" r:id="rId39"/>
    <p:sldId id="301" r:id="rId40"/>
    <p:sldId id="300" r:id="rId41"/>
    <p:sldId id="271" r:id="rId42"/>
    <p:sldId id="272" r:id="rId43"/>
    <p:sldId id="273" r:id="rId44"/>
    <p:sldId id="274" r:id="rId45"/>
    <p:sldId id="302" r:id="rId46"/>
    <p:sldId id="275" r:id="rId47"/>
    <p:sldId id="276" r:id="rId48"/>
    <p:sldId id="304" r:id="rId49"/>
    <p:sldId id="303" r:id="rId50"/>
    <p:sldId id="277" r:id="rId51"/>
    <p:sldId id="305" r:id="rId52"/>
    <p:sldId id="269" r:id="rId53"/>
    <p:sldId id="270" r:id="rId54"/>
    <p:sldId id="308" r:id="rId55"/>
    <p:sldId id="306" r:id="rId56"/>
    <p:sldId id="309" r:id="rId57"/>
    <p:sldId id="310" r:id="rId5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DFF"/>
    <a:srgbClr val="FF40FF"/>
    <a:srgbClr val="00F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30"/>
    <p:restoredTop sz="94663"/>
  </p:normalViewPr>
  <p:slideViewPr>
    <p:cSldViewPr snapToGrid="0" snapToObjects="1">
      <p:cViewPr varScale="1">
        <p:scale>
          <a:sx n="117" d="100"/>
          <a:sy n="117" d="100"/>
        </p:scale>
        <p:origin x="4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AEAB89-F08C-7B44-B29D-2C5675BB0707}" type="datetimeFigureOut">
              <a:rPr lang="fr-FR" smtClean="0"/>
              <a:t>20/09/2025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7C06F-2556-CC49-9FEE-794268484D46}" type="slidenum">
              <a:rPr lang="fr-FR" smtClean="0"/>
              <a:t>‹N°›</a:t>
            </a:fld>
            <a:endParaRPr lang="fr-FR"/>
          </a:p>
        </p:txBody>
      </p:sp>
    </p:spTree>
    <p:extLst>
      <p:ext uri="{BB962C8B-B14F-4D97-AF65-F5344CB8AC3E}">
        <p14:creationId xmlns:p14="http://schemas.microsoft.com/office/powerpoint/2010/main" val="828940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947492-3906-F94A-8CB5-BCCC4CE84B5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5E4BB8B-50C9-BC4E-ABAE-DB32EEB6E5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F9004AA-F26D-AD4C-8EAE-839F20957EBE}"/>
              </a:ext>
            </a:extLst>
          </p:cNvPr>
          <p:cNvSpPr>
            <a:spLocks noGrp="1"/>
          </p:cNvSpPr>
          <p:nvPr>
            <p:ph type="dt" sz="half" idx="10"/>
          </p:nvPr>
        </p:nvSpPr>
        <p:spPr/>
        <p:txBody>
          <a:bodyPr/>
          <a:lstStyle/>
          <a:p>
            <a:fld id="{DBF89063-AF48-524D-9A3B-B1C626B95F45}" type="datetime1">
              <a:rPr lang="fr-FR" smtClean="0"/>
              <a:t>20/09/2025</a:t>
            </a:fld>
            <a:endParaRPr lang="fr-FR"/>
          </a:p>
        </p:txBody>
      </p:sp>
      <p:sp>
        <p:nvSpPr>
          <p:cNvPr id="5" name="Espace réservé du pied de page 4">
            <a:extLst>
              <a:ext uri="{FF2B5EF4-FFF2-40B4-BE49-F238E27FC236}">
                <a16:creationId xmlns:a16="http://schemas.microsoft.com/office/drawing/2014/main" id="{A9EA718D-1464-2143-A217-C236284B90A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6B86118-13F2-5743-A8FC-3F78B33F609D}"/>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3976648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0D9276-2199-FB4A-B01E-760C2F96299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DCF2419-C98F-684C-8E48-D56A2925974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9976EE-1C82-BC4A-8649-3142C9870B0E}"/>
              </a:ext>
            </a:extLst>
          </p:cNvPr>
          <p:cNvSpPr>
            <a:spLocks noGrp="1"/>
          </p:cNvSpPr>
          <p:nvPr>
            <p:ph type="dt" sz="half" idx="10"/>
          </p:nvPr>
        </p:nvSpPr>
        <p:spPr/>
        <p:txBody>
          <a:bodyPr/>
          <a:lstStyle/>
          <a:p>
            <a:fld id="{6EFFD712-3CA5-904E-B2C1-C701E3A4FF28}" type="datetime1">
              <a:rPr lang="fr-FR" smtClean="0"/>
              <a:t>20/09/2025</a:t>
            </a:fld>
            <a:endParaRPr lang="fr-FR"/>
          </a:p>
        </p:txBody>
      </p:sp>
      <p:sp>
        <p:nvSpPr>
          <p:cNvPr id="5" name="Espace réservé du pied de page 4">
            <a:extLst>
              <a:ext uri="{FF2B5EF4-FFF2-40B4-BE49-F238E27FC236}">
                <a16:creationId xmlns:a16="http://schemas.microsoft.com/office/drawing/2014/main" id="{20F11970-3B64-3F40-B6E7-84FAFFB7E3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4EFEE4-5114-7644-AF57-F10B68A361D1}"/>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900128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1C2EEA2-F3A4-0142-95BC-A1CE116183E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A6E358E-097B-9446-A4D0-7C5BC183E3B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B2F5764-F3B5-784F-82F4-9002EDD9F150}"/>
              </a:ext>
            </a:extLst>
          </p:cNvPr>
          <p:cNvSpPr>
            <a:spLocks noGrp="1"/>
          </p:cNvSpPr>
          <p:nvPr>
            <p:ph type="dt" sz="half" idx="10"/>
          </p:nvPr>
        </p:nvSpPr>
        <p:spPr/>
        <p:txBody>
          <a:bodyPr/>
          <a:lstStyle/>
          <a:p>
            <a:fld id="{20690593-796C-DC4F-9EC5-72C1213D7D26}" type="datetime1">
              <a:rPr lang="fr-FR" smtClean="0"/>
              <a:t>20/09/2025</a:t>
            </a:fld>
            <a:endParaRPr lang="fr-FR"/>
          </a:p>
        </p:txBody>
      </p:sp>
      <p:sp>
        <p:nvSpPr>
          <p:cNvPr id="5" name="Espace réservé du pied de page 4">
            <a:extLst>
              <a:ext uri="{FF2B5EF4-FFF2-40B4-BE49-F238E27FC236}">
                <a16:creationId xmlns:a16="http://schemas.microsoft.com/office/drawing/2014/main" id="{DC70368A-79F4-D342-B442-4E94A4296D9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690044-AB4F-DA40-BD07-F30C0C7FD37D}"/>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10721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D43519-571A-1D47-87EE-D13D23A84CC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190F578-BA94-EB4C-B6AA-913970C9ECB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3E06AD-6E56-AA4F-B4E5-80BD3CFE2136}"/>
              </a:ext>
            </a:extLst>
          </p:cNvPr>
          <p:cNvSpPr>
            <a:spLocks noGrp="1"/>
          </p:cNvSpPr>
          <p:nvPr>
            <p:ph type="dt" sz="half" idx="10"/>
          </p:nvPr>
        </p:nvSpPr>
        <p:spPr/>
        <p:txBody>
          <a:bodyPr/>
          <a:lstStyle/>
          <a:p>
            <a:fld id="{AC3E7614-4C80-AB47-99DC-EC4C93CD1B0F}" type="datetime1">
              <a:rPr lang="fr-FR" smtClean="0"/>
              <a:t>20/09/2025</a:t>
            </a:fld>
            <a:endParaRPr lang="fr-FR"/>
          </a:p>
        </p:txBody>
      </p:sp>
      <p:sp>
        <p:nvSpPr>
          <p:cNvPr id="5" name="Espace réservé du pied de page 4">
            <a:extLst>
              <a:ext uri="{FF2B5EF4-FFF2-40B4-BE49-F238E27FC236}">
                <a16:creationId xmlns:a16="http://schemas.microsoft.com/office/drawing/2014/main" id="{0EA1AE09-A6B4-9A4F-B93F-0C1E21A718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235BFA-A5EB-E944-97D2-64DEBEAA4F9C}"/>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3709072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5AAFDE-5C04-6C48-9349-B68DF9F0761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CBF3233-67AD-D342-A2BD-8AAEEA0094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90526E8-C869-2E48-BB53-62EE16F361E4}"/>
              </a:ext>
            </a:extLst>
          </p:cNvPr>
          <p:cNvSpPr>
            <a:spLocks noGrp="1"/>
          </p:cNvSpPr>
          <p:nvPr>
            <p:ph type="dt" sz="half" idx="10"/>
          </p:nvPr>
        </p:nvSpPr>
        <p:spPr/>
        <p:txBody>
          <a:bodyPr/>
          <a:lstStyle/>
          <a:p>
            <a:fld id="{80E71715-743F-FC4C-8115-C775D218D2BA}" type="datetime1">
              <a:rPr lang="fr-FR" smtClean="0"/>
              <a:t>20/09/2025</a:t>
            </a:fld>
            <a:endParaRPr lang="fr-FR"/>
          </a:p>
        </p:txBody>
      </p:sp>
      <p:sp>
        <p:nvSpPr>
          <p:cNvPr id="5" name="Espace réservé du pied de page 4">
            <a:extLst>
              <a:ext uri="{FF2B5EF4-FFF2-40B4-BE49-F238E27FC236}">
                <a16:creationId xmlns:a16="http://schemas.microsoft.com/office/drawing/2014/main" id="{D1F8AB3F-15B6-0641-ADB5-089688BE305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98FF61-430B-1E4F-9C8D-2737781AD8E4}"/>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427040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ACD3AD-E21B-A74A-8824-9D55508B86B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162AB6C-7EDC-2246-A6F5-3665B0AF06B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DEE159D-73E1-BF4A-BD6A-3B319747C7E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FD52F18-CF88-DC49-BAF9-D75FC3E8F8CE}"/>
              </a:ext>
            </a:extLst>
          </p:cNvPr>
          <p:cNvSpPr>
            <a:spLocks noGrp="1"/>
          </p:cNvSpPr>
          <p:nvPr>
            <p:ph type="dt" sz="half" idx="10"/>
          </p:nvPr>
        </p:nvSpPr>
        <p:spPr/>
        <p:txBody>
          <a:bodyPr/>
          <a:lstStyle/>
          <a:p>
            <a:fld id="{B15D6865-3B49-644D-B754-2643CF3CB3AB}" type="datetime1">
              <a:rPr lang="fr-FR" smtClean="0"/>
              <a:t>20/09/2025</a:t>
            </a:fld>
            <a:endParaRPr lang="fr-FR"/>
          </a:p>
        </p:txBody>
      </p:sp>
      <p:sp>
        <p:nvSpPr>
          <p:cNvPr id="6" name="Espace réservé du pied de page 5">
            <a:extLst>
              <a:ext uri="{FF2B5EF4-FFF2-40B4-BE49-F238E27FC236}">
                <a16:creationId xmlns:a16="http://schemas.microsoft.com/office/drawing/2014/main" id="{0AE506A9-CEB9-4C40-887D-751FBDA68B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7EC1C1A-D579-194B-92A7-02B6E9A8F1DD}"/>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175455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32B3F3-D10D-0445-B150-76525B515AC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C7BA7DD-7E2B-8B46-8A87-A4E75CB9C7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8884AA7-CFB3-2243-8822-D7D1D4ED04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291E184-F94A-6B44-B081-7C87A51DB3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BC85690-FA5D-404C-9D69-D88B8F26097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0DEC360-0900-4C48-9737-5972EE1BAC46}"/>
              </a:ext>
            </a:extLst>
          </p:cNvPr>
          <p:cNvSpPr>
            <a:spLocks noGrp="1"/>
          </p:cNvSpPr>
          <p:nvPr>
            <p:ph type="dt" sz="half" idx="10"/>
          </p:nvPr>
        </p:nvSpPr>
        <p:spPr/>
        <p:txBody>
          <a:bodyPr/>
          <a:lstStyle/>
          <a:p>
            <a:fld id="{E4F8F324-F4B1-074C-8553-F35A654C63CF}" type="datetime1">
              <a:rPr lang="fr-FR" smtClean="0"/>
              <a:t>20/09/2025</a:t>
            </a:fld>
            <a:endParaRPr lang="fr-FR"/>
          </a:p>
        </p:txBody>
      </p:sp>
      <p:sp>
        <p:nvSpPr>
          <p:cNvPr id="8" name="Espace réservé du pied de page 7">
            <a:extLst>
              <a:ext uri="{FF2B5EF4-FFF2-40B4-BE49-F238E27FC236}">
                <a16:creationId xmlns:a16="http://schemas.microsoft.com/office/drawing/2014/main" id="{6789C0E3-808D-0C4E-8A49-B5F3C12C4CD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3657919-8DAF-344D-AD77-271B2C8FC37D}"/>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257579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62D6BF-B841-CE4A-994F-1F3C8C55A8E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DFFEE1A-8E8D-B746-BE6B-E4E4F45A028F}"/>
              </a:ext>
            </a:extLst>
          </p:cNvPr>
          <p:cNvSpPr>
            <a:spLocks noGrp="1"/>
          </p:cNvSpPr>
          <p:nvPr>
            <p:ph type="dt" sz="half" idx="10"/>
          </p:nvPr>
        </p:nvSpPr>
        <p:spPr/>
        <p:txBody>
          <a:bodyPr/>
          <a:lstStyle/>
          <a:p>
            <a:fld id="{B7EF7505-1EE9-0B41-BBF1-711993AD754C}" type="datetime1">
              <a:rPr lang="fr-FR" smtClean="0"/>
              <a:t>20/09/2025</a:t>
            </a:fld>
            <a:endParaRPr lang="fr-FR"/>
          </a:p>
        </p:txBody>
      </p:sp>
      <p:sp>
        <p:nvSpPr>
          <p:cNvPr id="4" name="Espace réservé du pied de page 3">
            <a:extLst>
              <a:ext uri="{FF2B5EF4-FFF2-40B4-BE49-F238E27FC236}">
                <a16:creationId xmlns:a16="http://schemas.microsoft.com/office/drawing/2014/main" id="{5B3E5A87-730C-EF46-AAAE-35F07BE9FB5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0A121E6-0636-9D42-B4F3-CF659D77A1D5}"/>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1930282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0DD3F2E-8558-6E45-B822-E88DDA84C051}"/>
              </a:ext>
            </a:extLst>
          </p:cNvPr>
          <p:cNvSpPr>
            <a:spLocks noGrp="1"/>
          </p:cNvSpPr>
          <p:nvPr>
            <p:ph type="dt" sz="half" idx="10"/>
          </p:nvPr>
        </p:nvSpPr>
        <p:spPr/>
        <p:txBody>
          <a:bodyPr/>
          <a:lstStyle/>
          <a:p>
            <a:fld id="{A3F079CE-7643-9244-A8C7-14DACF666FC9}" type="datetime1">
              <a:rPr lang="fr-FR" smtClean="0"/>
              <a:t>20/09/2025</a:t>
            </a:fld>
            <a:endParaRPr lang="fr-FR"/>
          </a:p>
        </p:txBody>
      </p:sp>
      <p:sp>
        <p:nvSpPr>
          <p:cNvPr id="3" name="Espace réservé du pied de page 2">
            <a:extLst>
              <a:ext uri="{FF2B5EF4-FFF2-40B4-BE49-F238E27FC236}">
                <a16:creationId xmlns:a16="http://schemas.microsoft.com/office/drawing/2014/main" id="{380D7946-3B96-A745-9954-921607C0C9C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8B30254-D51F-9A41-96CA-B2C07F4B70F4}"/>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1961131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F54D7C-BC05-BA44-8607-F7E04C1825D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B0FACE5-0037-784F-8070-C8E7E7AE9B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3F9C75F-DD4C-2D45-802C-45BF52CF50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962FD8B-0ABD-204B-922D-BDCEDE0DB3F2}"/>
              </a:ext>
            </a:extLst>
          </p:cNvPr>
          <p:cNvSpPr>
            <a:spLocks noGrp="1"/>
          </p:cNvSpPr>
          <p:nvPr>
            <p:ph type="dt" sz="half" idx="10"/>
          </p:nvPr>
        </p:nvSpPr>
        <p:spPr/>
        <p:txBody>
          <a:bodyPr/>
          <a:lstStyle/>
          <a:p>
            <a:fld id="{F834E295-0306-7E4F-A914-A2655472966C}" type="datetime1">
              <a:rPr lang="fr-FR" smtClean="0"/>
              <a:t>20/09/2025</a:t>
            </a:fld>
            <a:endParaRPr lang="fr-FR"/>
          </a:p>
        </p:txBody>
      </p:sp>
      <p:sp>
        <p:nvSpPr>
          <p:cNvPr id="6" name="Espace réservé du pied de page 5">
            <a:extLst>
              <a:ext uri="{FF2B5EF4-FFF2-40B4-BE49-F238E27FC236}">
                <a16:creationId xmlns:a16="http://schemas.microsoft.com/office/drawing/2014/main" id="{45A97310-C4EF-A647-BC04-928C3CF79CC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44BDB86-D4B8-A94C-9CAF-CF3B953AE17E}"/>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3622748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E0A70F-1194-174F-B3F1-97B92E1E96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D427C8B-B406-824C-9AAD-D6560F3739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5A93E01-A72F-554B-A548-6D1C7886B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B8D7519-ACF5-7A49-9CBC-F8549DEA583E}"/>
              </a:ext>
            </a:extLst>
          </p:cNvPr>
          <p:cNvSpPr>
            <a:spLocks noGrp="1"/>
          </p:cNvSpPr>
          <p:nvPr>
            <p:ph type="dt" sz="half" idx="10"/>
          </p:nvPr>
        </p:nvSpPr>
        <p:spPr/>
        <p:txBody>
          <a:bodyPr/>
          <a:lstStyle/>
          <a:p>
            <a:fld id="{9ADD99D4-5497-EC42-89E7-993976A8BAAF}" type="datetime1">
              <a:rPr lang="fr-FR" smtClean="0"/>
              <a:t>20/09/2025</a:t>
            </a:fld>
            <a:endParaRPr lang="fr-FR"/>
          </a:p>
        </p:txBody>
      </p:sp>
      <p:sp>
        <p:nvSpPr>
          <p:cNvPr id="6" name="Espace réservé du pied de page 5">
            <a:extLst>
              <a:ext uri="{FF2B5EF4-FFF2-40B4-BE49-F238E27FC236}">
                <a16:creationId xmlns:a16="http://schemas.microsoft.com/office/drawing/2014/main" id="{F4B2447E-4880-6844-8A00-B6CDE0D73AA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6717CC9-7967-444D-955F-0A64236C3C7B}"/>
              </a:ext>
            </a:extLst>
          </p:cNvPr>
          <p:cNvSpPr>
            <a:spLocks noGrp="1"/>
          </p:cNvSpPr>
          <p:nvPr>
            <p:ph type="sldNum" sz="quarter" idx="12"/>
          </p:nvPr>
        </p:nvSpPr>
        <p:spPr/>
        <p:txBody>
          <a:bodyPr/>
          <a:lstStyle/>
          <a:p>
            <a:fld id="{D82C1261-4656-5644-B6EF-C413DB42E0F0}" type="slidenum">
              <a:rPr lang="fr-FR" smtClean="0"/>
              <a:t>‹N°›</a:t>
            </a:fld>
            <a:endParaRPr lang="fr-FR"/>
          </a:p>
        </p:txBody>
      </p:sp>
    </p:spTree>
    <p:extLst>
      <p:ext uri="{BB962C8B-B14F-4D97-AF65-F5344CB8AC3E}">
        <p14:creationId xmlns:p14="http://schemas.microsoft.com/office/powerpoint/2010/main" val="4153677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6FCEB89-4222-4547-91CE-2814D3A14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322FACB-5D40-F744-A806-2D4F72841A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415AB9E-4128-084B-B3CA-8731990033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09F93-D52B-7D41-96C6-6A3819A7E22E}" type="datetime1">
              <a:rPr lang="fr-FR" smtClean="0"/>
              <a:t>20/09/2025</a:t>
            </a:fld>
            <a:endParaRPr lang="fr-FR"/>
          </a:p>
        </p:txBody>
      </p:sp>
      <p:sp>
        <p:nvSpPr>
          <p:cNvPr id="5" name="Espace réservé du pied de page 4">
            <a:extLst>
              <a:ext uri="{FF2B5EF4-FFF2-40B4-BE49-F238E27FC236}">
                <a16:creationId xmlns:a16="http://schemas.microsoft.com/office/drawing/2014/main" id="{F89305A3-DBFD-0C42-857B-DF57042B8B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8F4DBBE-9A3B-7A4E-B86E-43FA1788E4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C1261-4656-5644-B6EF-C413DB42E0F0}" type="slidenum">
              <a:rPr lang="fr-FR" smtClean="0"/>
              <a:t>‹N°›</a:t>
            </a:fld>
            <a:endParaRPr lang="fr-FR"/>
          </a:p>
        </p:txBody>
      </p:sp>
    </p:spTree>
    <p:extLst>
      <p:ext uri="{BB962C8B-B14F-4D97-AF65-F5344CB8AC3E}">
        <p14:creationId xmlns:p14="http://schemas.microsoft.com/office/powerpoint/2010/main" val="245497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1DFAC4E-CB12-E843-8F4E-5EEFC5B4666E}"/>
              </a:ext>
            </a:extLst>
          </p:cNvPr>
          <p:cNvSpPr txBox="1"/>
          <p:nvPr/>
        </p:nvSpPr>
        <p:spPr>
          <a:xfrm>
            <a:off x="311983" y="458956"/>
            <a:ext cx="11568035" cy="5940088"/>
          </a:xfrm>
          <a:prstGeom prst="rect">
            <a:avLst/>
          </a:prstGeom>
          <a:noFill/>
        </p:spPr>
        <p:txBody>
          <a:bodyPr wrap="square" rtlCol="0">
            <a:spAutoFit/>
          </a:bodyPr>
          <a:lstStyle/>
          <a:p>
            <a:pPr algn="ctr"/>
            <a:r>
              <a:rPr lang="fr-FR" sz="4000" b="1" dirty="0">
                <a:solidFill>
                  <a:schemeClr val="bg1"/>
                </a:solidFill>
                <a:latin typeface="Arial" panose="020B0604020202020204" pitchFamily="34" charset="0"/>
                <a:cs typeface="Arial" panose="020B0604020202020204" pitchFamily="34" charset="0"/>
              </a:rPr>
              <a:t>ECOLE DU SABBAT</a:t>
            </a:r>
          </a:p>
          <a:p>
            <a:pPr algn="ctr"/>
            <a:endParaRPr lang="fr-FR" sz="6000" b="1" dirty="0">
              <a:solidFill>
                <a:schemeClr val="bg1"/>
              </a:solidFill>
              <a:latin typeface="Arial" panose="020B0604020202020204" pitchFamily="34" charset="0"/>
              <a:cs typeface="Arial" panose="020B0604020202020204" pitchFamily="34" charset="0"/>
            </a:endParaRPr>
          </a:p>
          <a:p>
            <a:pPr algn="ctr"/>
            <a:endParaRPr lang="fr-FR" sz="6000" b="1" dirty="0">
              <a:solidFill>
                <a:schemeClr val="bg1"/>
              </a:solidFill>
              <a:latin typeface="Arial" panose="020B0604020202020204" pitchFamily="34" charset="0"/>
              <a:cs typeface="Arial" panose="020B0604020202020204" pitchFamily="34" charset="0"/>
            </a:endParaRPr>
          </a:p>
          <a:p>
            <a:pPr algn="ctr"/>
            <a:r>
              <a:rPr lang="fr-FR" sz="6000" b="1" i="1" dirty="0">
                <a:solidFill>
                  <a:srgbClr val="00FDFF"/>
                </a:solidFill>
                <a:latin typeface="Arial" panose="020B0604020202020204" pitchFamily="34" charset="0"/>
                <a:cs typeface="Arial" panose="020B0604020202020204" pitchFamily="34" charset="0"/>
              </a:rPr>
              <a:t>Leçons de foi du livre de Josué</a:t>
            </a:r>
          </a:p>
          <a:p>
            <a:pPr algn="ctr"/>
            <a:endParaRPr lang="fr-FR" sz="6000" b="1" dirty="0">
              <a:solidFill>
                <a:schemeClr val="bg1"/>
              </a:solidFill>
              <a:latin typeface="Arial" panose="020B0604020202020204" pitchFamily="34" charset="0"/>
              <a:cs typeface="Arial" panose="020B0604020202020204" pitchFamily="34" charset="0"/>
            </a:endParaRPr>
          </a:p>
          <a:p>
            <a:pPr algn="ctr"/>
            <a:endParaRPr lang="fr-FR" sz="6000" b="1" dirty="0">
              <a:solidFill>
                <a:schemeClr val="bg1"/>
              </a:solidFill>
              <a:latin typeface="Arial" panose="020B0604020202020204" pitchFamily="34" charset="0"/>
              <a:cs typeface="Arial" panose="020B0604020202020204" pitchFamily="34" charset="0"/>
            </a:endParaRPr>
          </a:p>
          <a:p>
            <a:pPr algn="ctr"/>
            <a:r>
              <a:rPr lang="fr-FR" sz="4000" b="1" dirty="0">
                <a:solidFill>
                  <a:schemeClr val="bg1"/>
                </a:solidFill>
                <a:latin typeface="Arial" panose="020B0604020202020204" pitchFamily="34" charset="0"/>
                <a:cs typeface="Arial" panose="020B0604020202020204" pitchFamily="34" charset="0"/>
              </a:rPr>
              <a:t>4</a:t>
            </a:r>
            <a:r>
              <a:rPr lang="fr-FR" sz="4000" b="1" baseline="30000" dirty="0">
                <a:solidFill>
                  <a:schemeClr val="bg1"/>
                </a:solidFill>
                <a:latin typeface="Arial" panose="020B0604020202020204" pitchFamily="34" charset="0"/>
                <a:cs typeface="Arial" panose="020B0604020202020204" pitchFamily="34" charset="0"/>
              </a:rPr>
              <a:t>e</a:t>
            </a:r>
            <a:r>
              <a:rPr lang="fr-FR" sz="4000" b="1" dirty="0">
                <a:solidFill>
                  <a:schemeClr val="bg1"/>
                </a:solidFill>
                <a:latin typeface="Arial" panose="020B0604020202020204" pitchFamily="34" charset="0"/>
                <a:cs typeface="Arial" panose="020B0604020202020204" pitchFamily="34" charset="0"/>
              </a:rPr>
              <a:t> trimestre – 2025</a:t>
            </a:r>
          </a:p>
        </p:txBody>
      </p:sp>
      <p:sp>
        <p:nvSpPr>
          <p:cNvPr id="3" name="Espace réservé du numéro de diapositive 2">
            <a:extLst>
              <a:ext uri="{FF2B5EF4-FFF2-40B4-BE49-F238E27FC236}">
                <a16:creationId xmlns:a16="http://schemas.microsoft.com/office/drawing/2014/main" id="{A426106F-197F-AB40-91F5-2E500E439729}"/>
              </a:ext>
            </a:extLst>
          </p:cNvPr>
          <p:cNvSpPr>
            <a:spLocks noGrp="1"/>
          </p:cNvSpPr>
          <p:nvPr>
            <p:ph type="sldNum" sz="quarter" idx="12"/>
          </p:nvPr>
        </p:nvSpPr>
        <p:spPr/>
        <p:txBody>
          <a:bodyPr/>
          <a:lstStyle/>
          <a:p>
            <a:fld id="{D82C1261-4656-5644-B6EF-C413DB42E0F0}" type="slidenum">
              <a:rPr lang="fr-FR" smtClean="0"/>
              <a:t>1</a:t>
            </a:fld>
            <a:endParaRPr lang="fr-FR"/>
          </a:p>
        </p:txBody>
      </p:sp>
    </p:spTree>
    <p:extLst>
      <p:ext uri="{BB962C8B-B14F-4D97-AF65-F5344CB8AC3E}">
        <p14:creationId xmlns:p14="http://schemas.microsoft.com/office/powerpoint/2010/main" val="1974039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602679" y="2551837"/>
            <a:ext cx="10986642" cy="1754326"/>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9</a:t>
            </a:r>
            <a:r>
              <a:rPr lang="fr-FR" sz="3600" b="1" i="1" u="none" strike="noStrike" dirty="0">
                <a:solidFill>
                  <a:schemeClr val="bg1"/>
                </a:solidFill>
                <a:effectLst/>
                <a:latin typeface="Arial" panose="020B0604020202020204" pitchFamily="34" charset="0"/>
                <a:cs typeface="Arial" panose="020B0604020202020204" pitchFamily="34" charset="0"/>
              </a:rPr>
              <a:t>Ne t’ai-je pas ordonné : ‘</a:t>
            </a:r>
            <a:r>
              <a:rPr lang="fr-FR" sz="3600" b="1" i="1" u="sng" strike="noStrike" dirty="0">
                <a:solidFill>
                  <a:srgbClr val="FFC000"/>
                </a:solidFill>
                <a:effectLst/>
                <a:latin typeface="Arial" panose="020B0604020202020204" pitchFamily="34" charset="0"/>
                <a:cs typeface="Arial" panose="020B0604020202020204" pitchFamily="34" charset="0"/>
              </a:rPr>
              <a:t>Fortifie-toi et prends courage</a:t>
            </a:r>
            <a:r>
              <a:rPr lang="fr-FR" sz="3600" b="1" i="1" u="none" strike="noStrike" dirty="0">
                <a:solidFill>
                  <a:schemeClr val="bg1"/>
                </a:solidFill>
                <a:effectLst/>
                <a:latin typeface="Arial" panose="020B0604020202020204" pitchFamily="34" charset="0"/>
                <a:cs typeface="Arial" panose="020B0604020202020204" pitchFamily="34" charset="0"/>
              </a:rPr>
              <a:t>’ ? </a:t>
            </a:r>
            <a:r>
              <a:rPr lang="fr-FR" sz="3600" b="1" i="1" u="sng" strike="noStrike" dirty="0">
                <a:solidFill>
                  <a:srgbClr val="FFC000"/>
                </a:solidFill>
                <a:effectLst/>
                <a:latin typeface="Arial" panose="020B0604020202020204" pitchFamily="34" charset="0"/>
                <a:cs typeface="Arial" panose="020B0604020202020204" pitchFamily="34" charset="0"/>
              </a:rPr>
              <a:t>Ne sois pas effrayé ni épouvanté</a:t>
            </a:r>
            <a:r>
              <a:rPr lang="fr-FR" sz="3600" b="1" i="1" u="none" strike="noStrike" dirty="0">
                <a:solidFill>
                  <a:schemeClr val="bg1"/>
                </a:solidFill>
                <a:effectLst/>
                <a:latin typeface="Arial" panose="020B0604020202020204" pitchFamily="34" charset="0"/>
                <a:cs typeface="Arial" panose="020B0604020202020204" pitchFamily="34" charset="0"/>
              </a:rPr>
              <a:t>, car </a:t>
            </a:r>
            <a:r>
              <a:rPr lang="fr-FR" sz="3600" b="1" i="1" u="sng" strike="noStrike" dirty="0">
                <a:solidFill>
                  <a:schemeClr val="bg1"/>
                </a:solidFill>
                <a:effectLst/>
                <a:latin typeface="Arial" panose="020B0604020202020204" pitchFamily="34" charset="0"/>
                <a:cs typeface="Arial" panose="020B0604020202020204" pitchFamily="34" charset="0"/>
              </a:rPr>
              <a:t>l’Eternel, ton Dieu, est avec toi</a:t>
            </a:r>
            <a:r>
              <a:rPr lang="fr-FR" sz="3600" b="1" i="1" u="none" strike="noStrike" dirty="0">
                <a:solidFill>
                  <a:schemeClr val="bg1"/>
                </a:solidFill>
                <a:effectLst/>
                <a:latin typeface="Arial" panose="020B0604020202020204" pitchFamily="34" charset="0"/>
                <a:cs typeface="Arial" panose="020B0604020202020204" pitchFamily="34" charset="0"/>
              </a:rPr>
              <a:t> où que tu ailles.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10</a:t>
            </a:fld>
            <a:endParaRPr lang="fr-FR"/>
          </a:p>
        </p:txBody>
      </p:sp>
    </p:spTree>
    <p:extLst>
      <p:ext uri="{BB962C8B-B14F-4D97-AF65-F5344CB8AC3E}">
        <p14:creationId xmlns:p14="http://schemas.microsoft.com/office/powerpoint/2010/main" val="1071846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844BE1E-7282-FC44-B964-DAFB57E54CEB}"/>
              </a:ext>
            </a:extLst>
          </p:cNvPr>
          <p:cNvSpPr txBox="1"/>
          <p:nvPr/>
        </p:nvSpPr>
        <p:spPr>
          <a:xfrm>
            <a:off x="183085" y="2551837"/>
            <a:ext cx="11931181" cy="1692771"/>
          </a:xfrm>
          <a:prstGeom prst="rect">
            <a:avLst/>
          </a:prstGeom>
          <a:noFill/>
        </p:spPr>
        <p:txBody>
          <a:bodyPr wrap="square" rtlCol="0">
            <a:spAutoFit/>
          </a:bodyPr>
          <a:lstStyle/>
          <a:p>
            <a:pPr algn="ctr"/>
            <a:r>
              <a:rPr lang="fr-FR" sz="3600" b="1" dirty="0">
                <a:solidFill>
                  <a:srgbClr val="FFC000"/>
                </a:solidFill>
                <a:latin typeface="Arial" panose="020B0604020202020204" pitchFamily="34" charset="0"/>
                <a:cs typeface="Arial" panose="020B0604020202020204" pitchFamily="34" charset="0"/>
              </a:rPr>
              <a:t>Importance d’une personne entre les mains de Dieu</a:t>
            </a:r>
          </a:p>
          <a:p>
            <a:r>
              <a:rPr lang="fr-FR" sz="3600" b="1" dirty="0">
                <a:solidFill>
                  <a:schemeClr val="bg1"/>
                </a:solidFill>
                <a:latin typeface="Arial" panose="020B0604020202020204" pitchFamily="34" charset="0"/>
                <a:cs typeface="Arial" panose="020B0604020202020204" pitchFamily="34" charset="0"/>
              </a:rPr>
              <a:t>     </a:t>
            </a:r>
          </a:p>
          <a:p>
            <a:r>
              <a:rPr lang="fr-FR" sz="3200" b="1" dirty="0">
                <a:solidFill>
                  <a:schemeClr val="bg1"/>
                </a:solidFill>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C’est </a:t>
            </a:r>
            <a:r>
              <a:rPr lang="fr-FR" sz="3200" b="1" i="1" u="sng" strike="noStrike" dirty="0">
                <a:solidFill>
                  <a:schemeClr val="bg1"/>
                </a:solidFill>
                <a:effectLst/>
                <a:latin typeface="Arial" panose="020B0604020202020204" pitchFamily="34" charset="0"/>
                <a:cs typeface="Arial" panose="020B0604020202020204" pitchFamily="34" charset="0"/>
              </a:rPr>
              <a:t>toi qui</a:t>
            </a:r>
            <a:r>
              <a:rPr lang="fr-FR" sz="3200" b="1" i="1" u="none" strike="noStrike" dirty="0">
                <a:solidFill>
                  <a:schemeClr val="bg1"/>
                </a:solidFill>
                <a:effectLst/>
                <a:latin typeface="Arial" panose="020B0604020202020204" pitchFamily="34" charset="0"/>
                <a:cs typeface="Arial" panose="020B0604020202020204" pitchFamily="34" charset="0"/>
              </a:rPr>
              <a:t> mettras ce peuple en possession du pays </a:t>
            </a:r>
            <a:r>
              <a:rPr lang="fr-FR" sz="3200" u="none" strike="noStrike" dirty="0">
                <a:solidFill>
                  <a:schemeClr val="bg1"/>
                </a:solidFill>
                <a:effectLst/>
                <a:latin typeface="Arial" panose="020B0604020202020204" pitchFamily="34" charset="0"/>
                <a:cs typeface="Arial" panose="020B0604020202020204" pitchFamily="34" charset="0"/>
              </a:rPr>
              <a:t>(1.6)</a:t>
            </a:r>
          </a:p>
        </p:txBody>
      </p:sp>
      <p:sp>
        <p:nvSpPr>
          <p:cNvPr id="3" name="Espace réservé du numéro de diapositive 2">
            <a:extLst>
              <a:ext uri="{FF2B5EF4-FFF2-40B4-BE49-F238E27FC236}">
                <a16:creationId xmlns:a16="http://schemas.microsoft.com/office/drawing/2014/main" id="{A2541808-0BCD-CC49-B7A7-676904223CDD}"/>
              </a:ext>
            </a:extLst>
          </p:cNvPr>
          <p:cNvSpPr>
            <a:spLocks noGrp="1"/>
          </p:cNvSpPr>
          <p:nvPr>
            <p:ph type="sldNum" sz="quarter" idx="12"/>
          </p:nvPr>
        </p:nvSpPr>
        <p:spPr/>
        <p:txBody>
          <a:bodyPr/>
          <a:lstStyle/>
          <a:p>
            <a:fld id="{D82C1261-4656-5644-B6EF-C413DB42E0F0}" type="slidenum">
              <a:rPr lang="fr-FR" smtClean="0"/>
              <a:t>11</a:t>
            </a:fld>
            <a:endParaRPr lang="fr-FR"/>
          </a:p>
        </p:txBody>
      </p:sp>
    </p:spTree>
    <p:extLst>
      <p:ext uri="{BB962C8B-B14F-4D97-AF65-F5344CB8AC3E}">
        <p14:creationId xmlns:p14="http://schemas.microsoft.com/office/powerpoint/2010/main" val="918849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844BE1E-7282-FC44-B964-DAFB57E54CEB}"/>
              </a:ext>
            </a:extLst>
          </p:cNvPr>
          <p:cNvSpPr txBox="1"/>
          <p:nvPr/>
        </p:nvSpPr>
        <p:spPr>
          <a:xfrm>
            <a:off x="161606" y="951399"/>
            <a:ext cx="11868788" cy="4955203"/>
          </a:xfrm>
          <a:prstGeom prst="rect">
            <a:avLst/>
          </a:prstGeom>
          <a:noFill/>
        </p:spPr>
        <p:txBody>
          <a:bodyPr wrap="square" rtlCol="0">
            <a:spAutoFit/>
          </a:bodyPr>
          <a:lstStyle/>
          <a:p>
            <a:pPr algn="ctr"/>
            <a:r>
              <a:rPr lang="fr-FR" sz="3600" b="1" dirty="0">
                <a:solidFill>
                  <a:srgbClr val="FFC000"/>
                </a:solidFill>
                <a:latin typeface="Arial" panose="020B0604020202020204" pitchFamily="34" charset="0"/>
                <a:cs typeface="Arial" panose="020B0604020202020204" pitchFamily="34" charset="0"/>
              </a:rPr>
              <a:t>Dieu guide chaque personne différemment</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a:t>
            </a:r>
            <a:r>
              <a:rPr lang="fr-FR" sz="2800" b="1" i="1" strike="noStrike" dirty="0">
                <a:solidFill>
                  <a:schemeClr val="bg1"/>
                </a:solidFill>
                <a:effectLst/>
                <a:latin typeface="Arial" panose="020B0604020202020204" pitchFamily="34" charset="0"/>
                <a:cs typeface="Arial" panose="020B0604020202020204" pitchFamily="34" charset="0"/>
              </a:rPr>
              <a:t>Je serai avec toi </a:t>
            </a:r>
            <a:r>
              <a:rPr lang="fr-FR" sz="2800" b="1" i="1" u="sng" strike="noStrike" dirty="0">
                <a:solidFill>
                  <a:schemeClr val="bg1"/>
                </a:solidFill>
                <a:effectLst/>
                <a:latin typeface="Arial" panose="020B0604020202020204" pitchFamily="34" charset="0"/>
                <a:cs typeface="Arial" panose="020B0604020202020204" pitchFamily="34" charset="0"/>
              </a:rPr>
              <a:t>comme</a:t>
            </a:r>
            <a:r>
              <a:rPr lang="fr-FR" sz="2800" b="1" i="1" strike="noStrike" dirty="0">
                <a:solidFill>
                  <a:schemeClr val="bg1"/>
                </a:solidFill>
                <a:effectLst/>
                <a:latin typeface="Arial" panose="020B0604020202020204" pitchFamily="34" charset="0"/>
                <a:cs typeface="Arial" panose="020B0604020202020204" pitchFamily="34" charset="0"/>
              </a:rPr>
              <a:t> j’ai été avec Moïse </a:t>
            </a:r>
            <a:r>
              <a:rPr lang="fr-FR" sz="2800" strike="noStrike" dirty="0">
                <a:solidFill>
                  <a:schemeClr val="bg1"/>
                </a:solidFill>
                <a:effectLst/>
                <a:latin typeface="Arial" panose="020B0604020202020204" pitchFamily="34" charset="0"/>
                <a:cs typeface="Arial" panose="020B0604020202020204" pitchFamily="34" charset="0"/>
              </a:rPr>
              <a:t>(1.5)</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 Plus de bâton magique, plus d’auxiliaire (Aaron)</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 Moïse n’a pas fait la guerre à Pharaon</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 Josué ne serait pas un législateur</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Leadership selon Dieu : Unité avec lui p/ le bien de la communauté</a:t>
            </a:r>
          </a:p>
        </p:txBody>
      </p:sp>
      <p:sp>
        <p:nvSpPr>
          <p:cNvPr id="3" name="Espace réservé du numéro de diapositive 2">
            <a:extLst>
              <a:ext uri="{FF2B5EF4-FFF2-40B4-BE49-F238E27FC236}">
                <a16:creationId xmlns:a16="http://schemas.microsoft.com/office/drawing/2014/main" id="{A2541808-0BCD-CC49-B7A7-676904223CDD}"/>
              </a:ext>
            </a:extLst>
          </p:cNvPr>
          <p:cNvSpPr>
            <a:spLocks noGrp="1"/>
          </p:cNvSpPr>
          <p:nvPr>
            <p:ph type="sldNum" sz="quarter" idx="12"/>
          </p:nvPr>
        </p:nvSpPr>
        <p:spPr/>
        <p:txBody>
          <a:bodyPr/>
          <a:lstStyle/>
          <a:p>
            <a:fld id="{D82C1261-4656-5644-B6EF-C413DB42E0F0}" type="slidenum">
              <a:rPr lang="fr-FR" smtClean="0"/>
              <a:t>12</a:t>
            </a:fld>
            <a:endParaRPr lang="fr-FR"/>
          </a:p>
        </p:txBody>
      </p:sp>
    </p:spTree>
    <p:extLst>
      <p:ext uri="{BB962C8B-B14F-4D97-AF65-F5344CB8AC3E}">
        <p14:creationId xmlns:p14="http://schemas.microsoft.com/office/powerpoint/2010/main" val="695243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844BE1E-7282-FC44-B964-DAFB57E54CEB}"/>
              </a:ext>
            </a:extLst>
          </p:cNvPr>
          <p:cNvSpPr txBox="1"/>
          <p:nvPr/>
        </p:nvSpPr>
        <p:spPr>
          <a:xfrm>
            <a:off x="379135" y="1936284"/>
            <a:ext cx="11433730" cy="2985433"/>
          </a:xfrm>
          <a:prstGeom prst="rect">
            <a:avLst/>
          </a:prstGeom>
          <a:noFill/>
        </p:spPr>
        <p:txBody>
          <a:bodyPr wrap="square" rtlCol="0">
            <a:spAutoFit/>
          </a:bodyPr>
          <a:lstStyle/>
          <a:p>
            <a:pPr algn="ctr"/>
            <a:r>
              <a:rPr lang="fr-FR" sz="3600" b="1" dirty="0">
                <a:solidFill>
                  <a:srgbClr val="FFC000"/>
                </a:solidFill>
                <a:latin typeface="Arial" panose="020B0604020202020204" pitchFamily="34" charset="0"/>
                <a:cs typeface="Arial" panose="020B0604020202020204" pitchFamily="34" charset="0"/>
              </a:rPr>
              <a:t>Josué, un guerrier qui puisait son courage en Dieu</a:t>
            </a:r>
          </a:p>
          <a:p>
            <a:r>
              <a:rPr lang="fr-FR" sz="2400" b="1" dirty="0">
                <a:solidFill>
                  <a:schemeClr val="bg1"/>
                </a:solidFill>
                <a:latin typeface="Arial" panose="020B0604020202020204" pitchFamily="34" charset="0"/>
                <a:cs typeface="Arial" panose="020B0604020202020204" pitchFamily="34" charset="0"/>
              </a:rPr>
              <a:t>     </a:t>
            </a:r>
          </a:p>
          <a:p>
            <a:r>
              <a:rPr lang="fr-FR" sz="3200" b="1" dirty="0">
                <a:solidFill>
                  <a:schemeClr val="bg1"/>
                </a:solidFill>
                <a:latin typeface="Arial" panose="020B0604020202020204" pitchFamily="34" charset="0"/>
                <a:cs typeface="Arial" panose="020B0604020202020204" pitchFamily="34" charset="0"/>
              </a:rPr>
              <a:t>- </a:t>
            </a:r>
            <a:r>
              <a:rPr lang="fr-FR" sz="3200" b="1" i="1" strike="noStrike" dirty="0">
                <a:solidFill>
                  <a:schemeClr val="bg1"/>
                </a:solidFill>
                <a:effectLst/>
                <a:latin typeface="Arial" panose="020B0604020202020204" pitchFamily="34" charset="0"/>
                <a:cs typeface="Arial" panose="020B0604020202020204" pitchFamily="34" charset="0"/>
              </a:rPr>
              <a:t>Fortifie-toi et prends courage </a:t>
            </a:r>
            <a:r>
              <a:rPr lang="fr-FR" sz="3200" strike="noStrike" dirty="0">
                <a:solidFill>
                  <a:schemeClr val="bg1"/>
                </a:solidFill>
                <a:effectLst/>
                <a:latin typeface="Arial" panose="020B0604020202020204" pitchFamily="34" charset="0"/>
                <a:cs typeface="Arial" panose="020B0604020202020204" pitchFamily="34" charset="0"/>
              </a:rPr>
              <a:t>(1.6)</a:t>
            </a:r>
            <a:endParaRPr lang="fr-FR" sz="3200" dirty="0">
              <a:solidFill>
                <a:schemeClr val="bg1"/>
              </a:solidFill>
              <a:latin typeface="Arial" panose="020B0604020202020204" pitchFamily="34" charset="0"/>
              <a:cs typeface="Arial" panose="020B0604020202020204" pitchFamily="34" charset="0"/>
            </a:endParaRPr>
          </a:p>
          <a:p>
            <a:r>
              <a:rPr lang="fr-FR" sz="3200" b="1" dirty="0">
                <a:solidFill>
                  <a:schemeClr val="bg1"/>
                </a:solidFill>
                <a:latin typeface="Arial" panose="020B0604020202020204" pitchFamily="34" charset="0"/>
                <a:cs typeface="Arial" panose="020B0604020202020204" pitchFamily="34" charset="0"/>
              </a:rPr>
              <a:t>- </a:t>
            </a:r>
            <a:r>
              <a:rPr lang="fr-FR" sz="3200" b="1" i="1" dirty="0">
                <a:solidFill>
                  <a:schemeClr val="bg1"/>
                </a:solidFill>
                <a:latin typeface="Arial" panose="020B0604020202020204" pitchFamily="34" charset="0"/>
                <a:cs typeface="Arial" panose="020B0604020202020204" pitchFamily="34" charset="0"/>
              </a:rPr>
              <a:t>F</a:t>
            </a:r>
            <a:r>
              <a:rPr lang="fr-FR" sz="3200" b="1" i="1" strike="noStrike" dirty="0">
                <a:solidFill>
                  <a:schemeClr val="bg1"/>
                </a:solidFill>
                <a:effectLst/>
                <a:latin typeface="Arial" panose="020B0604020202020204" pitchFamily="34" charset="0"/>
                <a:cs typeface="Arial" panose="020B0604020202020204" pitchFamily="34" charset="0"/>
              </a:rPr>
              <a:t>ortifie-toi et aie bon courage </a:t>
            </a:r>
            <a:r>
              <a:rPr lang="fr-FR" sz="3200" strike="noStrike" dirty="0">
                <a:solidFill>
                  <a:schemeClr val="bg1"/>
                </a:solidFill>
                <a:effectLst/>
                <a:latin typeface="Arial" panose="020B0604020202020204" pitchFamily="34" charset="0"/>
                <a:cs typeface="Arial" panose="020B0604020202020204" pitchFamily="34" charset="0"/>
              </a:rPr>
              <a:t>(1.7)</a:t>
            </a:r>
            <a:endParaRPr lang="fr-FR" sz="3200" dirty="0">
              <a:solidFill>
                <a:schemeClr val="bg1"/>
              </a:solidFill>
              <a:latin typeface="Arial" panose="020B0604020202020204" pitchFamily="34" charset="0"/>
              <a:cs typeface="Arial" panose="020B0604020202020204" pitchFamily="34" charset="0"/>
            </a:endParaRPr>
          </a:p>
          <a:p>
            <a:r>
              <a:rPr lang="fr-FR" sz="3200" b="1" dirty="0">
                <a:solidFill>
                  <a:schemeClr val="bg1"/>
                </a:solidFill>
                <a:latin typeface="Arial" panose="020B0604020202020204" pitchFamily="34" charset="0"/>
                <a:cs typeface="Arial" panose="020B0604020202020204" pitchFamily="34" charset="0"/>
              </a:rPr>
              <a:t>- </a:t>
            </a:r>
            <a:r>
              <a:rPr lang="fr-FR" sz="3200" b="1" i="1" strike="noStrike" dirty="0">
                <a:solidFill>
                  <a:schemeClr val="bg1"/>
                </a:solidFill>
                <a:effectLst/>
                <a:latin typeface="Arial" panose="020B0604020202020204" pitchFamily="34" charset="0"/>
                <a:cs typeface="Arial" panose="020B0604020202020204" pitchFamily="34" charset="0"/>
              </a:rPr>
              <a:t>Fortifie-toi et prends courage  </a:t>
            </a:r>
            <a:r>
              <a:rPr lang="fr-FR" sz="3200" strike="noStrike" dirty="0">
                <a:solidFill>
                  <a:schemeClr val="bg1"/>
                </a:solidFill>
                <a:effectLst/>
                <a:latin typeface="Arial" panose="020B0604020202020204" pitchFamily="34" charset="0"/>
                <a:cs typeface="Arial" panose="020B0604020202020204" pitchFamily="34" charset="0"/>
              </a:rPr>
              <a:t>(1.9)</a:t>
            </a:r>
          </a:p>
          <a:p>
            <a:r>
              <a:rPr lang="fr-FR" sz="3200" b="1" dirty="0">
                <a:solidFill>
                  <a:schemeClr val="bg1"/>
                </a:solidFill>
                <a:latin typeface="Arial" panose="020B0604020202020204" pitchFamily="34" charset="0"/>
                <a:cs typeface="Arial" panose="020B0604020202020204" pitchFamily="34" charset="0"/>
              </a:rPr>
              <a:t>- </a:t>
            </a:r>
            <a:r>
              <a:rPr lang="fr-FR" sz="3200" b="1" i="1" strike="noStrike" dirty="0">
                <a:solidFill>
                  <a:schemeClr val="bg1"/>
                </a:solidFill>
                <a:effectLst/>
                <a:latin typeface="Arial" panose="020B0604020202020204" pitchFamily="34" charset="0"/>
                <a:cs typeface="Arial" panose="020B0604020202020204" pitchFamily="34" charset="0"/>
              </a:rPr>
              <a:t>Ne sois pas effrayé ni épouvanté </a:t>
            </a:r>
            <a:r>
              <a:rPr lang="fr-FR" sz="3200" strike="noStrike" dirty="0">
                <a:solidFill>
                  <a:schemeClr val="bg1"/>
                </a:solidFill>
                <a:effectLst/>
                <a:latin typeface="Arial" panose="020B0604020202020204" pitchFamily="34" charset="0"/>
                <a:cs typeface="Arial" panose="020B0604020202020204" pitchFamily="34" charset="0"/>
              </a:rPr>
              <a:t>(1.9)</a:t>
            </a:r>
          </a:p>
        </p:txBody>
      </p:sp>
      <p:sp>
        <p:nvSpPr>
          <p:cNvPr id="3" name="Espace réservé du numéro de diapositive 2">
            <a:extLst>
              <a:ext uri="{FF2B5EF4-FFF2-40B4-BE49-F238E27FC236}">
                <a16:creationId xmlns:a16="http://schemas.microsoft.com/office/drawing/2014/main" id="{A2541808-0BCD-CC49-B7A7-676904223CDD}"/>
              </a:ext>
            </a:extLst>
          </p:cNvPr>
          <p:cNvSpPr>
            <a:spLocks noGrp="1"/>
          </p:cNvSpPr>
          <p:nvPr>
            <p:ph type="sldNum" sz="quarter" idx="12"/>
          </p:nvPr>
        </p:nvSpPr>
        <p:spPr/>
        <p:txBody>
          <a:bodyPr/>
          <a:lstStyle/>
          <a:p>
            <a:fld id="{D82C1261-4656-5644-B6EF-C413DB42E0F0}" type="slidenum">
              <a:rPr lang="fr-FR" smtClean="0"/>
              <a:t>13</a:t>
            </a:fld>
            <a:endParaRPr lang="fr-FR"/>
          </a:p>
        </p:txBody>
      </p:sp>
    </p:spTree>
    <p:extLst>
      <p:ext uri="{BB962C8B-B14F-4D97-AF65-F5344CB8AC3E}">
        <p14:creationId xmlns:p14="http://schemas.microsoft.com/office/powerpoint/2010/main" val="1247932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13D026-7EB3-754A-880D-38C3E84EB943}"/>
              </a:ext>
            </a:extLst>
          </p:cNvPr>
          <p:cNvSpPr txBox="1"/>
          <p:nvPr/>
        </p:nvSpPr>
        <p:spPr>
          <a:xfrm>
            <a:off x="2109053" y="520512"/>
            <a:ext cx="7973895" cy="5816977"/>
          </a:xfrm>
          <a:prstGeom prst="rect">
            <a:avLst/>
          </a:prstGeom>
          <a:noFill/>
        </p:spPr>
        <p:txBody>
          <a:bodyPr wrap="square">
            <a:spAutoFit/>
          </a:bodyPr>
          <a:lstStyle/>
          <a:p>
            <a:r>
              <a:rPr lang="fr-FR" sz="3600" b="1" dirty="0">
                <a:solidFill>
                  <a:srgbClr val="00FDFF"/>
                </a:solidFill>
                <a:latin typeface="Arial" panose="020B0604020202020204" pitchFamily="34" charset="0"/>
                <a:cs typeface="Arial" panose="020B0604020202020204" pitchFamily="34" charset="0"/>
              </a:rPr>
              <a:t>2. Surpris par la grâce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2.1-21)</a:t>
            </a:r>
          </a:p>
          <a:p>
            <a:endParaRPr lang="fr-FR" sz="2800"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Seconde chance à Pharaon</a:t>
            </a:r>
          </a:p>
          <a:p>
            <a:r>
              <a:rPr lang="fr-FR" sz="2800" b="1" dirty="0">
                <a:solidFill>
                  <a:schemeClr val="bg1"/>
                </a:solidFill>
                <a:latin typeface="Arial" panose="020B0604020202020204" pitchFamily="34" charset="0"/>
                <a:cs typeface="Arial" panose="020B0604020202020204" pitchFamily="34" charset="0"/>
              </a:rPr>
              <a:t>- Seconde chance à Moïse</a:t>
            </a:r>
          </a:p>
          <a:p>
            <a:r>
              <a:rPr lang="fr-FR" sz="2800" b="1" dirty="0">
                <a:solidFill>
                  <a:schemeClr val="bg1"/>
                </a:solidFill>
                <a:latin typeface="Arial" panose="020B0604020202020204" pitchFamily="34" charset="0"/>
                <a:cs typeface="Arial" panose="020B0604020202020204" pitchFamily="34" charset="0"/>
              </a:rPr>
              <a:t>- </a:t>
            </a:r>
            <a:r>
              <a:rPr lang="fr-FR" sz="2800" b="1" dirty="0">
                <a:solidFill>
                  <a:srgbClr val="FFC000"/>
                </a:solidFill>
                <a:latin typeface="Arial" panose="020B0604020202020204" pitchFamily="34" charset="0"/>
                <a:cs typeface="Arial" panose="020B0604020202020204" pitchFamily="34" charset="0"/>
              </a:rPr>
              <a:t>Seconde chance à Israël après révolte </a:t>
            </a:r>
          </a:p>
          <a:p>
            <a:r>
              <a:rPr lang="fr-FR" sz="2800" b="1" dirty="0">
                <a:solidFill>
                  <a:srgbClr val="FFC000"/>
                </a:solidFill>
                <a:latin typeface="Arial" panose="020B0604020202020204" pitchFamily="34" charset="0"/>
                <a:cs typeface="Arial" panose="020B0604020202020204" pitchFamily="34" charset="0"/>
              </a:rPr>
              <a:t>- Seconde chance à Rahab</a:t>
            </a:r>
          </a:p>
          <a:p>
            <a:r>
              <a:rPr lang="fr-FR" sz="2800" b="1" dirty="0">
                <a:solidFill>
                  <a:srgbClr val="FFC000"/>
                </a:solidFill>
                <a:latin typeface="Arial" panose="020B0604020202020204" pitchFamily="34" charset="0"/>
                <a:cs typeface="Arial" panose="020B0604020202020204" pitchFamily="34" charset="0"/>
              </a:rPr>
              <a:t>- Seconde chance aux Gabaonites</a:t>
            </a:r>
          </a:p>
          <a:p>
            <a:r>
              <a:rPr lang="fr-FR" sz="2800" b="1" dirty="0">
                <a:solidFill>
                  <a:schemeClr val="bg1"/>
                </a:solidFill>
                <a:latin typeface="Arial" panose="020B0604020202020204" pitchFamily="34" charset="0"/>
                <a:cs typeface="Arial" panose="020B0604020202020204" pitchFamily="34" charset="0"/>
              </a:rPr>
              <a:t>- Seconde chance à Saül</a:t>
            </a:r>
          </a:p>
          <a:p>
            <a:r>
              <a:rPr lang="fr-FR" sz="2800" b="1" dirty="0">
                <a:solidFill>
                  <a:schemeClr val="bg1"/>
                </a:solidFill>
                <a:latin typeface="Arial" panose="020B0604020202020204" pitchFamily="34" charset="0"/>
                <a:cs typeface="Arial" panose="020B0604020202020204" pitchFamily="34" charset="0"/>
              </a:rPr>
              <a:t>- Seconde chance à David</a:t>
            </a:r>
          </a:p>
          <a:p>
            <a:r>
              <a:rPr lang="fr-FR" sz="2800" b="1" dirty="0">
                <a:solidFill>
                  <a:schemeClr val="bg1"/>
                </a:solidFill>
                <a:latin typeface="Arial" panose="020B0604020202020204" pitchFamily="34" charset="0"/>
                <a:cs typeface="Arial" panose="020B0604020202020204" pitchFamily="34" charset="0"/>
              </a:rPr>
              <a:t>- Seconde chance à Pierre</a:t>
            </a:r>
          </a:p>
          <a:p>
            <a:r>
              <a:rPr lang="fr-FR" sz="2800" b="1" dirty="0">
                <a:solidFill>
                  <a:schemeClr val="bg1"/>
                </a:solidFill>
                <a:latin typeface="Arial" panose="020B0604020202020204" pitchFamily="34" charset="0"/>
                <a:cs typeface="Arial" panose="020B0604020202020204" pitchFamily="34" charset="0"/>
              </a:rPr>
              <a:t>- Seconde chance à Saul</a:t>
            </a:r>
          </a:p>
          <a:p>
            <a:r>
              <a:rPr lang="fr-FR" sz="2800" b="1" dirty="0">
                <a:solidFill>
                  <a:schemeClr val="bg1"/>
                </a:solidFill>
                <a:latin typeface="Arial" panose="020B0604020202020204" pitchFamily="34" charset="0"/>
                <a:cs typeface="Arial" panose="020B0604020202020204" pitchFamily="34" charset="0"/>
              </a:rPr>
              <a:t>- Seconde chance à nous</a:t>
            </a:r>
          </a:p>
          <a:p>
            <a:r>
              <a:rPr lang="fr-FR" sz="2800" b="1" dirty="0">
                <a:solidFill>
                  <a:schemeClr val="bg1"/>
                </a:solidFill>
                <a:latin typeface="Arial" panose="020B0604020202020204" pitchFamily="34" charset="0"/>
                <a:cs typeface="Arial" panose="020B0604020202020204" pitchFamily="34" charset="0"/>
              </a:rPr>
              <a:t>- Le Dieu de la seconde chance</a:t>
            </a:r>
          </a:p>
        </p:txBody>
      </p:sp>
      <p:sp>
        <p:nvSpPr>
          <p:cNvPr id="2" name="Espace réservé du numéro de diapositive 1">
            <a:extLst>
              <a:ext uri="{FF2B5EF4-FFF2-40B4-BE49-F238E27FC236}">
                <a16:creationId xmlns:a16="http://schemas.microsoft.com/office/drawing/2014/main" id="{9FADF517-DFB5-8D4E-A33F-5B436FFDDB01}"/>
              </a:ext>
            </a:extLst>
          </p:cNvPr>
          <p:cNvSpPr>
            <a:spLocks noGrp="1"/>
          </p:cNvSpPr>
          <p:nvPr>
            <p:ph type="sldNum" sz="quarter" idx="12"/>
          </p:nvPr>
        </p:nvSpPr>
        <p:spPr/>
        <p:txBody>
          <a:bodyPr/>
          <a:lstStyle/>
          <a:p>
            <a:fld id="{D82C1261-4656-5644-B6EF-C413DB42E0F0}" type="slidenum">
              <a:rPr lang="fr-FR" smtClean="0"/>
              <a:t>14</a:t>
            </a:fld>
            <a:endParaRPr lang="fr-FR"/>
          </a:p>
        </p:txBody>
      </p:sp>
    </p:spTree>
    <p:extLst>
      <p:ext uri="{BB962C8B-B14F-4D97-AF65-F5344CB8AC3E}">
        <p14:creationId xmlns:p14="http://schemas.microsoft.com/office/powerpoint/2010/main" val="4276404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D6E777A-D4D7-5940-86F9-BB1DED2711A0}"/>
              </a:ext>
            </a:extLst>
          </p:cNvPr>
          <p:cNvSpPr txBox="1"/>
          <p:nvPr/>
        </p:nvSpPr>
        <p:spPr>
          <a:xfrm>
            <a:off x="708175" y="659011"/>
            <a:ext cx="10775651" cy="5539978"/>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3. Les mémoriaux de la grâce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3-4)</a:t>
            </a:r>
          </a:p>
          <a:p>
            <a:endParaRPr lang="fr-FR" b="1" dirty="0">
              <a:solidFill>
                <a:schemeClr val="bg1"/>
              </a:solidFill>
              <a:latin typeface="Arial" panose="020B0604020202020204" pitchFamily="34" charset="0"/>
              <a:cs typeface="Arial" panose="020B0604020202020204" pitchFamily="34" charset="0"/>
            </a:endParaRPr>
          </a:p>
          <a:p>
            <a:r>
              <a:rPr lang="fr-FR" sz="2800" b="1" dirty="0">
                <a:solidFill>
                  <a:schemeClr val="bg1"/>
                </a:solidFill>
                <a:latin typeface="Arial" panose="020B0604020202020204" pitchFamily="34" charset="0"/>
                <a:cs typeface="Arial" panose="020B0604020202020204" pitchFamily="34" charset="0"/>
              </a:rPr>
              <a:t>- Remémorer les bienfaits de Dieu, </a:t>
            </a:r>
            <a:r>
              <a:rPr lang="fr-FR" sz="2800" b="1" u="sng" dirty="0">
                <a:solidFill>
                  <a:schemeClr val="bg1"/>
                </a:solidFill>
                <a:latin typeface="Arial" panose="020B0604020202020204" pitchFamily="34" charset="0"/>
                <a:cs typeface="Arial" panose="020B0604020202020204" pitchFamily="34" charset="0"/>
              </a:rPr>
              <a:t>nourrit la foi</a:t>
            </a:r>
          </a:p>
          <a:p>
            <a:endParaRPr lang="fr-FR" sz="2800" b="1" dirty="0">
              <a:solidFill>
                <a:schemeClr val="bg1"/>
              </a:solidFill>
              <a:latin typeface="Arial" panose="020B0604020202020204" pitchFamily="34" charset="0"/>
              <a:cs typeface="Arial" panose="020B0604020202020204" pitchFamily="34" charset="0"/>
            </a:endParaRPr>
          </a:p>
          <a:p>
            <a:pPr algn="just"/>
            <a:r>
              <a:rPr lang="fr-FR" sz="2000" b="1" u="none" strike="noStrike" dirty="0">
                <a:solidFill>
                  <a:schemeClr val="bg1"/>
                </a:solidFill>
                <a:effectLst/>
                <a:latin typeface="Arial" panose="020B0604020202020204" pitchFamily="34" charset="0"/>
                <a:cs typeface="Arial" panose="020B0604020202020204" pitchFamily="34" charset="0"/>
              </a:rPr>
              <a:t>(Josué 4)</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a:t>
            </a:r>
            <a:r>
              <a:rPr lang="fr-FR" sz="3200" b="1" i="1" u="none" strike="noStrike" dirty="0">
                <a:solidFill>
                  <a:schemeClr val="bg1"/>
                </a:solidFill>
                <a:effectLst/>
                <a:latin typeface="Arial" panose="020B0604020202020204" pitchFamily="34" charset="0"/>
                <a:cs typeface="Arial" panose="020B0604020202020204" pitchFamily="34" charset="0"/>
              </a:rPr>
              <a:t>Lorsque toute la nation eut fini de passer le Jourdain, l’Eternel dit à Josué : </a:t>
            </a:r>
            <a:r>
              <a:rPr lang="fr-FR" sz="3200" b="1" i="1" u="none" strike="noStrike" baseline="30000" dirty="0">
                <a:solidFill>
                  <a:schemeClr val="bg1"/>
                </a:solidFill>
                <a:effectLst/>
                <a:latin typeface="Arial" panose="020B0604020202020204" pitchFamily="34" charset="0"/>
                <a:cs typeface="Arial" panose="020B0604020202020204" pitchFamily="34" charset="0"/>
              </a:rPr>
              <a:t>2</a:t>
            </a:r>
            <a:r>
              <a:rPr lang="fr-FR" sz="3200" b="1" i="1" u="none" strike="noStrike" dirty="0">
                <a:solidFill>
                  <a:schemeClr val="bg1"/>
                </a:solidFill>
                <a:effectLst/>
                <a:latin typeface="Arial" panose="020B0604020202020204" pitchFamily="34" charset="0"/>
                <a:cs typeface="Arial" panose="020B0604020202020204" pitchFamily="34" charset="0"/>
              </a:rPr>
              <a:t>« Prenez 12 hommes parmi le peuple, un de chaque tribu. </a:t>
            </a:r>
            <a:r>
              <a:rPr lang="fr-FR" sz="3200" b="1" i="1" u="none" strike="noStrike" baseline="30000" dirty="0">
                <a:solidFill>
                  <a:schemeClr val="bg1"/>
                </a:solidFill>
                <a:effectLst/>
                <a:latin typeface="Arial" panose="020B0604020202020204" pitchFamily="34" charset="0"/>
                <a:cs typeface="Arial" panose="020B0604020202020204" pitchFamily="34" charset="0"/>
              </a:rPr>
              <a:t>3</a:t>
            </a:r>
            <a:r>
              <a:rPr lang="fr-FR" sz="3200" b="1" i="1" u="none" strike="noStrike" dirty="0">
                <a:solidFill>
                  <a:schemeClr val="bg1"/>
                </a:solidFill>
                <a:effectLst/>
                <a:latin typeface="Arial" panose="020B0604020202020204" pitchFamily="34" charset="0"/>
                <a:cs typeface="Arial" panose="020B0604020202020204" pitchFamily="34" charset="0"/>
              </a:rPr>
              <a:t>Donnez-leur cet ordre : ‘Retirez d’ici, du milieu du Jourdain, là où les prêtres se sont arrêtés de pied ferme, 12 pierres que vous emporterez avec vous et que vous déposerez à l’endroit où vous passerez cette nuit.’ » </a:t>
            </a:r>
          </a:p>
        </p:txBody>
      </p:sp>
      <p:sp>
        <p:nvSpPr>
          <p:cNvPr id="2" name="Espace réservé du numéro de diapositive 1">
            <a:extLst>
              <a:ext uri="{FF2B5EF4-FFF2-40B4-BE49-F238E27FC236}">
                <a16:creationId xmlns:a16="http://schemas.microsoft.com/office/drawing/2014/main" id="{3D6FBD6B-0BC3-6E42-A823-26FBF544CC4A}"/>
              </a:ext>
            </a:extLst>
          </p:cNvPr>
          <p:cNvSpPr>
            <a:spLocks noGrp="1"/>
          </p:cNvSpPr>
          <p:nvPr>
            <p:ph type="sldNum" sz="quarter" idx="12"/>
          </p:nvPr>
        </p:nvSpPr>
        <p:spPr/>
        <p:txBody>
          <a:bodyPr/>
          <a:lstStyle/>
          <a:p>
            <a:fld id="{D82C1261-4656-5644-B6EF-C413DB42E0F0}" type="slidenum">
              <a:rPr lang="fr-FR" smtClean="0"/>
              <a:t>15</a:t>
            </a:fld>
            <a:endParaRPr lang="fr-FR"/>
          </a:p>
        </p:txBody>
      </p:sp>
    </p:spTree>
    <p:extLst>
      <p:ext uri="{BB962C8B-B14F-4D97-AF65-F5344CB8AC3E}">
        <p14:creationId xmlns:p14="http://schemas.microsoft.com/office/powerpoint/2010/main" val="3971736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D6E777A-D4D7-5940-86F9-BB1DED2711A0}"/>
              </a:ext>
            </a:extLst>
          </p:cNvPr>
          <p:cNvSpPr txBox="1"/>
          <p:nvPr/>
        </p:nvSpPr>
        <p:spPr>
          <a:xfrm>
            <a:off x="742950" y="1443841"/>
            <a:ext cx="10706101" cy="3970318"/>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4</a:t>
            </a:r>
            <a:r>
              <a:rPr lang="fr-FR" sz="3600" b="1" i="1" u="none" strike="noStrike" dirty="0">
                <a:solidFill>
                  <a:schemeClr val="bg1"/>
                </a:solidFill>
                <a:effectLst/>
                <a:latin typeface="Arial" panose="020B0604020202020204" pitchFamily="34" charset="0"/>
                <a:cs typeface="Arial" panose="020B0604020202020204" pitchFamily="34" charset="0"/>
              </a:rPr>
              <a:t>Josué appela les 12 hommes qu’il choisit parmi les Israélites, un de chaque tribu. </a:t>
            </a:r>
            <a:endParaRPr lang="fr-FR" sz="3600" b="1" i="1" u="none" strike="noStrike" baseline="30000"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5</a:t>
            </a:r>
            <a:r>
              <a:rPr lang="fr-FR" sz="3600" b="1" i="1" u="none" strike="noStrike" dirty="0">
                <a:solidFill>
                  <a:schemeClr val="bg1"/>
                </a:solidFill>
                <a:effectLst/>
                <a:latin typeface="Arial" panose="020B0604020202020204" pitchFamily="34" charset="0"/>
                <a:cs typeface="Arial" panose="020B0604020202020204" pitchFamily="34" charset="0"/>
              </a:rPr>
              <a:t>Il leur dit : « Passez devant l’arche de l’Eternel, votre Dieu, au milieu du Jourdain et que chacun de vous charge une pierre sur son épaule, selon le nombre des tribus israélites, </a:t>
            </a:r>
            <a:r>
              <a:rPr lang="fr-FR" sz="3600" b="1" i="1" u="none" strike="noStrike" baseline="30000" dirty="0">
                <a:solidFill>
                  <a:schemeClr val="bg1"/>
                </a:solidFill>
                <a:effectLst/>
                <a:latin typeface="Arial" panose="020B0604020202020204" pitchFamily="34" charset="0"/>
                <a:cs typeface="Arial" panose="020B0604020202020204" pitchFamily="34" charset="0"/>
              </a:rPr>
              <a:t>6</a:t>
            </a:r>
            <a:r>
              <a:rPr lang="fr-FR" sz="3600" b="1" i="1" u="none" strike="noStrike" dirty="0">
                <a:solidFill>
                  <a:schemeClr val="bg1"/>
                </a:solidFill>
                <a:effectLst/>
                <a:latin typeface="Arial" panose="020B0604020202020204" pitchFamily="34" charset="0"/>
                <a:cs typeface="Arial" panose="020B0604020202020204" pitchFamily="34" charset="0"/>
              </a:rPr>
              <a:t>afin que cela soit un signe au milieu de vous.</a:t>
            </a:r>
            <a:r>
              <a:rPr lang="fr-FR" sz="2800" b="1" i="1" u="none" strike="noStrike" dirty="0">
                <a:solidFill>
                  <a:schemeClr val="bg1"/>
                </a:solidFill>
                <a:effectLst/>
                <a:latin typeface="Arial" panose="020B0604020202020204" pitchFamily="34" charset="0"/>
                <a:cs typeface="Arial" panose="020B0604020202020204" pitchFamily="34" charset="0"/>
              </a:rPr>
              <a:t> </a:t>
            </a:r>
          </a:p>
        </p:txBody>
      </p:sp>
      <p:sp>
        <p:nvSpPr>
          <p:cNvPr id="2" name="Espace réservé du numéro de diapositive 1">
            <a:extLst>
              <a:ext uri="{FF2B5EF4-FFF2-40B4-BE49-F238E27FC236}">
                <a16:creationId xmlns:a16="http://schemas.microsoft.com/office/drawing/2014/main" id="{3D6FBD6B-0BC3-6E42-A823-26FBF544CC4A}"/>
              </a:ext>
            </a:extLst>
          </p:cNvPr>
          <p:cNvSpPr>
            <a:spLocks noGrp="1"/>
          </p:cNvSpPr>
          <p:nvPr>
            <p:ph type="sldNum" sz="quarter" idx="12"/>
          </p:nvPr>
        </p:nvSpPr>
        <p:spPr/>
        <p:txBody>
          <a:bodyPr/>
          <a:lstStyle/>
          <a:p>
            <a:fld id="{D82C1261-4656-5644-B6EF-C413DB42E0F0}" type="slidenum">
              <a:rPr lang="fr-FR" smtClean="0"/>
              <a:t>16</a:t>
            </a:fld>
            <a:endParaRPr lang="fr-FR"/>
          </a:p>
        </p:txBody>
      </p:sp>
    </p:spTree>
    <p:extLst>
      <p:ext uri="{BB962C8B-B14F-4D97-AF65-F5344CB8AC3E}">
        <p14:creationId xmlns:p14="http://schemas.microsoft.com/office/powerpoint/2010/main" val="1714816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D6E777A-D4D7-5940-86F9-BB1DED2711A0}"/>
              </a:ext>
            </a:extLst>
          </p:cNvPr>
          <p:cNvSpPr txBox="1"/>
          <p:nvPr/>
        </p:nvSpPr>
        <p:spPr>
          <a:xfrm>
            <a:off x="958126" y="1443841"/>
            <a:ext cx="10275749" cy="3970318"/>
          </a:xfrm>
          <a:prstGeom prst="rect">
            <a:avLst/>
          </a:prstGeom>
          <a:noFill/>
        </p:spPr>
        <p:txBody>
          <a:bodyPr wrap="square">
            <a:spAutoFit/>
          </a:bodyPr>
          <a:lstStyle/>
          <a:p>
            <a:pPr algn="just"/>
            <a:r>
              <a:rPr lang="fr-FR" sz="3600" b="1" i="1" u="sng" strike="noStrike" dirty="0">
                <a:solidFill>
                  <a:srgbClr val="FFC000"/>
                </a:solidFill>
                <a:effectLst/>
                <a:latin typeface="Arial" panose="020B0604020202020204" pitchFamily="34" charset="0"/>
                <a:cs typeface="Arial" panose="020B0604020202020204" pitchFamily="34" charset="0"/>
              </a:rPr>
              <a:t>Lorsque vos enfants demanderont un jour</a:t>
            </a:r>
            <a:r>
              <a:rPr lang="fr-FR" sz="3600" b="1" i="1" u="none" strike="noStrike" dirty="0">
                <a:solidFill>
                  <a:schemeClr val="bg1"/>
                </a:solidFill>
                <a:effectLst/>
                <a:latin typeface="Arial" panose="020B0604020202020204" pitchFamily="34" charset="0"/>
                <a:cs typeface="Arial" panose="020B0604020202020204" pitchFamily="34" charset="0"/>
              </a:rPr>
              <a:t> : ‘Que signifient pour vous ces pierres ?’ </a:t>
            </a:r>
            <a:r>
              <a:rPr lang="fr-FR" sz="3600" b="1" i="1" u="none" strike="noStrike" baseline="30000" dirty="0">
                <a:solidFill>
                  <a:schemeClr val="bg1"/>
                </a:solidFill>
                <a:effectLst/>
                <a:latin typeface="Arial" panose="020B0604020202020204" pitchFamily="34" charset="0"/>
                <a:cs typeface="Arial" panose="020B0604020202020204" pitchFamily="34" charset="0"/>
              </a:rPr>
              <a:t>7</a:t>
            </a:r>
            <a:r>
              <a:rPr lang="fr-FR" sz="3600" b="1" i="1" u="none" strike="noStrike" dirty="0">
                <a:solidFill>
                  <a:schemeClr val="bg1"/>
                </a:solidFill>
                <a:effectLst/>
                <a:latin typeface="Arial" panose="020B0604020202020204" pitchFamily="34" charset="0"/>
                <a:cs typeface="Arial" panose="020B0604020202020204" pitchFamily="34" charset="0"/>
              </a:rPr>
              <a:t>vous leur direz : ‘L’eau du Jourdain a été coupée devant l’arche de l’alliance de l’Eternel. Lorsqu’elle a passé le Jourdain, l’eau du Jourdain a été coupée, et ces pierres seront pour toujours un souvenir pour les Israélites.’ </a:t>
            </a:r>
          </a:p>
        </p:txBody>
      </p:sp>
      <p:sp>
        <p:nvSpPr>
          <p:cNvPr id="2" name="Espace réservé du numéro de diapositive 1">
            <a:extLst>
              <a:ext uri="{FF2B5EF4-FFF2-40B4-BE49-F238E27FC236}">
                <a16:creationId xmlns:a16="http://schemas.microsoft.com/office/drawing/2014/main" id="{3D6FBD6B-0BC3-6E42-A823-26FBF544CC4A}"/>
              </a:ext>
            </a:extLst>
          </p:cNvPr>
          <p:cNvSpPr>
            <a:spLocks noGrp="1"/>
          </p:cNvSpPr>
          <p:nvPr>
            <p:ph type="sldNum" sz="quarter" idx="12"/>
          </p:nvPr>
        </p:nvSpPr>
        <p:spPr/>
        <p:txBody>
          <a:bodyPr/>
          <a:lstStyle/>
          <a:p>
            <a:fld id="{D82C1261-4656-5644-B6EF-C413DB42E0F0}" type="slidenum">
              <a:rPr lang="fr-FR" smtClean="0"/>
              <a:t>17</a:t>
            </a:fld>
            <a:endParaRPr lang="fr-FR"/>
          </a:p>
        </p:txBody>
      </p:sp>
    </p:spTree>
    <p:extLst>
      <p:ext uri="{BB962C8B-B14F-4D97-AF65-F5344CB8AC3E}">
        <p14:creationId xmlns:p14="http://schemas.microsoft.com/office/powerpoint/2010/main" val="3765691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BCA0796-5C66-B745-89B5-67FB5ABB3AF2}"/>
              </a:ext>
            </a:extLst>
          </p:cNvPr>
          <p:cNvSpPr txBox="1"/>
          <p:nvPr/>
        </p:nvSpPr>
        <p:spPr>
          <a:xfrm>
            <a:off x="459246" y="2551837"/>
            <a:ext cx="11273509" cy="1754326"/>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24</a:t>
            </a:r>
            <a:r>
              <a:rPr lang="fr-FR" sz="3600" b="1" i="1" u="none" strike="noStrike" dirty="0">
                <a:solidFill>
                  <a:schemeClr val="bg1"/>
                </a:solidFill>
                <a:effectLst/>
                <a:latin typeface="Arial" panose="020B0604020202020204" pitchFamily="34" charset="0"/>
                <a:cs typeface="Arial" panose="020B0604020202020204" pitchFamily="34" charset="0"/>
              </a:rPr>
              <a:t>Ainsi, </a:t>
            </a:r>
            <a:r>
              <a:rPr lang="fr-FR" sz="3600" b="1" i="1" u="sng" strike="noStrike" dirty="0">
                <a:solidFill>
                  <a:srgbClr val="FFC000"/>
                </a:solidFill>
                <a:effectLst/>
                <a:latin typeface="Arial" panose="020B0604020202020204" pitchFamily="34" charset="0"/>
                <a:cs typeface="Arial" panose="020B0604020202020204" pitchFamily="34" charset="0"/>
              </a:rPr>
              <a:t>tous les peuples de la terre sauront</a:t>
            </a:r>
            <a:r>
              <a:rPr lang="fr-FR" sz="3600" b="1" i="1" u="none" strike="noStrike" dirty="0">
                <a:solidFill>
                  <a:schemeClr val="bg1"/>
                </a:solidFill>
                <a:effectLst/>
                <a:latin typeface="Arial" panose="020B0604020202020204" pitchFamily="34" charset="0"/>
                <a:cs typeface="Arial" panose="020B0604020202020204" pitchFamily="34" charset="0"/>
              </a:rPr>
              <a:t> que la main de l’Eternel est puissante et </a:t>
            </a:r>
            <a:r>
              <a:rPr lang="fr-FR" sz="3600" b="1" i="1" u="sng" strike="noStrike" dirty="0">
                <a:solidFill>
                  <a:srgbClr val="FFC000"/>
                </a:solidFill>
                <a:effectLst/>
                <a:latin typeface="Arial" panose="020B0604020202020204" pitchFamily="34" charset="0"/>
                <a:cs typeface="Arial" panose="020B0604020202020204" pitchFamily="34" charset="0"/>
              </a:rPr>
              <a:t>vous craindrez</a:t>
            </a:r>
            <a:r>
              <a:rPr lang="fr-FR" sz="3600" b="1" i="1" u="none" strike="noStrike" dirty="0">
                <a:solidFill>
                  <a:schemeClr val="bg1"/>
                </a:solidFill>
                <a:effectLst/>
                <a:latin typeface="Arial" panose="020B0604020202020204" pitchFamily="34" charset="0"/>
                <a:cs typeface="Arial" panose="020B0604020202020204" pitchFamily="34" charset="0"/>
              </a:rPr>
              <a:t> toujours l’Eternel, votre Dieu. »</a:t>
            </a:r>
            <a:endParaRPr lang="fr-FR" sz="36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50DC65F3-3457-BC46-A6EE-52E8CBBF8753}"/>
              </a:ext>
            </a:extLst>
          </p:cNvPr>
          <p:cNvSpPr>
            <a:spLocks noGrp="1"/>
          </p:cNvSpPr>
          <p:nvPr>
            <p:ph type="sldNum" sz="quarter" idx="12"/>
          </p:nvPr>
        </p:nvSpPr>
        <p:spPr/>
        <p:txBody>
          <a:bodyPr/>
          <a:lstStyle/>
          <a:p>
            <a:fld id="{D82C1261-4656-5644-B6EF-C413DB42E0F0}" type="slidenum">
              <a:rPr lang="fr-FR" smtClean="0"/>
              <a:t>18</a:t>
            </a:fld>
            <a:endParaRPr lang="fr-FR"/>
          </a:p>
        </p:txBody>
      </p:sp>
    </p:spTree>
    <p:extLst>
      <p:ext uri="{BB962C8B-B14F-4D97-AF65-F5344CB8AC3E}">
        <p14:creationId xmlns:p14="http://schemas.microsoft.com/office/powerpoint/2010/main" val="1827546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6FC2615-8658-1046-815A-18B35235074F}"/>
              </a:ext>
            </a:extLst>
          </p:cNvPr>
          <p:cNvSpPr txBox="1"/>
          <p:nvPr/>
        </p:nvSpPr>
        <p:spPr>
          <a:xfrm>
            <a:off x="229112" y="1289953"/>
            <a:ext cx="11733777" cy="4278094"/>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4. Le conflit derrière tous les conflits </a:t>
            </a:r>
            <a:r>
              <a:rPr lang="fr-FR" sz="2800" dirty="0">
                <a:solidFill>
                  <a:srgbClr val="00FDFF"/>
                </a:solidFill>
                <a:latin typeface="Arial" panose="020B0604020202020204" pitchFamily="34" charset="0"/>
                <a:cs typeface="Arial" panose="020B0604020202020204" pitchFamily="34" charset="0"/>
              </a:rPr>
              <a:t>(</a:t>
            </a:r>
            <a:r>
              <a:rPr lang="fr-FR" sz="2800" dirty="0" err="1">
                <a:solidFill>
                  <a:srgbClr val="00FDFF"/>
                </a:solidFill>
                <a:latin typeface="Arial" panose="020B0604020202020204" pitchFamily="34" charset="0"/>
                <a:cs typeface="Arial" panose="020B0604020202020204" pitchFamily="34" charset="0"/>
              </a:rPr>
              <a:t>Js</a:t>
            </a:r>
            <a:r>
              <a:rPr lang="fr-FR" sz="2800" dirty="0">
                <a:solidFill>
                  <a:srgbClr val="00FDFF"/>
                </a:solidFill>
                <a:latin typeface="Arial" panose="020B0604020202020204" pitchFamily="34" charset="0"/>
                <a:cs typeface="Arial" panose="020B0604020202020204" pitchFamily="34" charset="0"/>
              </a:rPr>
              <a:t> 5.13-15; 6.15-20)</a:t>
            </a:r>
          </a:p>
          <a:p>
            <a:pPr algn="just"/>
            <a:endParaRPr lang="fr-FR" sz="2800" b="1" dirty="0">
              <a:solidFill>
                <a:schemeClr val="bg1"/>
              </a:solidFill>
              <a:latin typeface="Arial" panose="020B0604020202020204" pitchFamily="34" charset="0"/>
              <a:cs typeface="Arial" panose="020B0604020202020204" pitchFamily="34" charset="0"/>
            </a:endParaRPr>
          </a:p>
          <a:p>
            <a:pPr algn="just"/>
            <a:r>
              <a:rPr lang="fr-FR" sz="2800" b="1" dirty="0">
                <a:solidFill>
                  <a:schemeClr val="bg1"/>
                </a:solidFill>
                <a:latin typeface="Arial" panose="020B0604020202020204" pitchFamily="34" charset="0"/>
                <a:cs typeface="Arial" panose="020B0604020202020204" pitchFamily="34" charset="0"/>
              </a:rPr>
              <a:t>(</a:t>
            </a:r>
            <a:r>
              <a:rPr lang="fr-FR" sz="2800" b="1" dirty="0" err="1">
                <a:solidFill>
                  <a:schemeClr val="bg1"/>
                </a:solidFill>
                <a:latin typeface="Arial" panose="020B0604020202020204" pitchFamily="34" charset="0"/>
                <a:cs typeface="Arial" panose="020B0604020202020204" pitchFamily="34" charset="0"/>
              </a:rPr>
              <a:t>Js</a:t>
            </a:r>
            <a:r>
              <a:rPr lang="fr-FR" sz="2800" b="1" dirty="0">
                <a:solidFill>
                  <a:schemeClr val="bg1"/>
                </a:solidFill>
                <a:latin typeface="Arial" panose="020B0604020202020204" pitchFamily="34" charset="0"/>
                <a:cs typeface="Arial" panose="020B0604020202020204" pitchFamily="34" charset="0"/>
              </a:rPr>
              <a:t> 5)</a:t>
            </a:r>
            <a:endParaRPr lang="fr-FR" sz="28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13</a:t>
            </a:r>
            <a:r>
              <a:rPr lang="fr-FR" sz="3600" b="1" i="1" u="none" strike="noStrike" dirty="0">
                <a:solidFill>
                  <a:schemeClr val="bg1"/>
                </a:solidFill>
                <a:effectLst/>
                <a:latin typeface="Arial" panose="020B0604020202020204" pitchFamily="34" charset="0"/>
                <a:cs typeface="Arial" panose="020B0604020202020204" pitchFamily="34" charset="0"/>
              </a:rPr>
              <a:t>Comme Josué était près de Jéricho, il leva les yeux et regarda. Voici qu’un homme se tenait debout devant lui, son épée dégainée dans la main. Josué alla vers lui et lui dit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 Es-tu pour nous ou pour nos ennemis ? » </a:t>
            </a:r>
            <a:endParaRPr lang="fr-FR" sz="36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9D84F5E7-1D43-1143-B135-46F7C3622E83}"/>
              </a:ext>
            </a:extLst>
          </p:cNvPr>
          <p:cNvSpPr>
            <a:spLocks noGrp="1"/>
          </p:cNvSpPr>
          <p:nvPr>
            <p:ph type="sldNum" sz="quarter" idx="12"/>
          </p:nvPr>
        </p:nvSpPr>
        <p:spPr/>
        <p:txBody>
          <a:bodyPr/>
          <a:lstStyle/>
          <a:p>
            <a:fld id="{D82C1261-4656-5644-B6EF-C413DB42E0F0}" type="slidenum">
              <a:rPr lang="fr-FR" smtClean="0"/>
              <a:t>19</a:t>
            </a:fld>
            <a:endParaRPr lang="fr-FR"/>
          </a:p>
        </p:txBody>
      </p:sp>
    </p:spTree>
    <p:extLst>
      <p:ext uri="{BB962C8B-B14F-4D97-AF65-F5344CB8AC3E}">
        <p14:creationId xmlns:p14="http://schemas.microsoft.com/office/powerpoint/2010/main" val="1365090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102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5" name="Picture 1" descr="page1image379435728">
            <a:extLst>
              <a:ext uri="{FF2B5EF4-FFF2-40B4-BE49-F238E27FC236}">
                <a16:creationId xmlns:a16="http://schemas.microsoft.com/office/drawing/2014/main" id="{FDF3F0EF-DADE-ED4C-AAE2-58E085E2D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34125" b="24961"/>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numéro de diapositive 1">
            <a:extLst>
              <a:ext uri="{FF2B5EF4-FFF2-40B4-BE49-F238E27FC236}">
                <a16:creationId xmlns:a16="http://schemas.microsoft.com/office/drawing/2014/main" id="{2FE964C3-A627-C047-AF49-804C98D32861}"/>
              </a:ext>
            </a:extLst>
          </p:cNvPr>
          <p:cNvSpPr>
            <a:spLocks noGrp="1"/>
          </p:cNvSpPr>
          <p:nvPr>
            <p:ph type="sldNum" sz="quarter" idx="12"/>
          </p:nvPr>
        </p:nvSpPr>
        <p:spPr>
          <a:xfrm>
            <a:off x="8610600" y="6356350"/>
            <a:ext cx="2743200" cy="365125"/>
          </a:xfrm>
        </p:spPr>
        <p:txBody>
          <a:bodyPr>
            <a:normAutofit/>
          </a:bodyPr>
          <a:lstStyle/>
          <a:p>
            <a:pPr>
              <a:spcAft>
                <a:spcPts val="600"/>
              </a:spcAft>
            </a:pPr>
            <a:fld id="{D82C1261-4656-5644-B6EF-C413DB42E0F0}" type="slidenum">
              <a:rPr lang="fr-FR">
                <a:solidFill>
                  <a:srgbClr val="FFFFFF"/>
                </a:solidFill>
              </a:rPr>
              <a:pPr>
                <a:spcAft>
                  <a:spcPts val="600"/>
                </a:spcAft>
              </a:pPr>
              <a:t>2</a:t>
            </a:fld>
            <a:endParaRPr lang="fr-FR">
              <a:solidFill>
                <a:srgbClr val="FFFFFF"/>
              </a:solidFill>
            </a:endParaRPr>
          </a:p>
        </p:txBody>
      </p:sp>
    </p:spTree>
    <p:extLst>
      <p:ext uri="{BB962C8B-B14F-4D97-AF65-F5344CB8AC3E}">
        <p14:creationId xmlns:p14="http://schemas.microsoft.com/office/powerpoint/2010/main" val="3404723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6FC2615-8658-1046-815A-18B35235074F}"/>
              </a:ext>
            </a:extLst>
          </p:cNvPr>
          <p:cNvSpPr txBox="1"/>
          <p:nvPr/>
        </p:nvSpPr>
        <p:spPr>
          <a:xfrm>
            <a:off x="229112" y="1289953"/>
            <a:ext cx="11733777" cy="4278094"/>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4. Le conflit derrière tous les conflits </a:t>
            </a:r>
            <a:r>
              <a:rPr lang="fr-FR" sz="2800" dirty="0">
                <a:solidFill>
                  <a:srgbClr val="00FDFF"/>
                </a:solidFill>
                <a:latin typeface="Arial" panose="020B0604020202020204" pitchFamily="34" charset="0"/>
                <a:cs typeface="Arial" panose="020B0604020202020204" pitchFamily="34" charset="0"/>
              </a:rPr>
              <a:t>(</a:t>
            </a:r>
            <a:r>
              <a:rPr lang="fr-FR" sz="2800" dirty="0" err="1">
                <a:solidFill>
                  <a:srgbClr val="00FDFF"/>
                </a:solidFill>
                <a:latin typeface="Arial" panose="020B0604020202020204" pitchFamily="34" charset="0"/>
                <a:cs typeface="Arial" panose="020B0604020202020204" pitchFamily="34" charset="0"/>
              </a:rPr>
              <a:t>Js</a:t>
            </a:r>
            <a:r>
              <a:rPr lang="fr-FR" sz="2800" dirty="0">
                <a:solidFill>
                  <a:srgbClr val="00FDFF"/>
                </a:solidFill>
                <a:latin typeface="Arial" panose="020B0604020202020204" pitchFamily="34" charset="0"/>
                <a:cs typeface="Arial" panose="020B0604020202020204" pitchFamily="34" charset="0"/>
              </a:rPr>
              <a:t> 5.13-15; 6.15-20)</a:t>
            </a:r>
          </a:p>
          <a:p>
            <a:pPr algn="just"/>
            <a:endParaRPr lang="fr-FR" sz="2800" b="1" dirty="0">
              <a:solidFill>
                <a:schemeClr val="bg1"/>
              </a:solidFill>
              <a:latin typeface="Arial" panose="020B0604020202020204" pitchFamily="34" charset="0"/>
              <a:cs typeface="Arial" panose="020B0604020202020204" pitchFamily="34" charset="0"/>
            </a:endParaRPr>
          </a:p>
          <a:p>
            <a:pPr algn="just"/>
            <a:r>
              <a:rPr lang="fr-FR" sz="2800" b="1" dirty="0">
                <a:solidFill>
                  <a:schemeClr val="bg1"/>
                </a:solidFill>
                <a:latin typeface="Arial" panose="020B0604020202020204" pitchFamily="34" charset="0"/>
                <a:cs typeface="Arial" panose="020B0604020202020204" pitchFamily="34" charset="0"/>
              </a:rPr>
              <a:t>(</a:t>
            </a:r>
            <a:r>
              <a:rPr lang="fr-FR" sz="2800" b="1" dirty="0" err="1">
                <a:solidFill>
                  <a:schemeClr val="bg1"/>
                </a:solidFill>
                <a:latin typeface="Arial" panose="020B0604020202020204" pitchFamily="34" charset="0"/>
                <a:cs typeface="Arial" panose="020B0604020202020204" pitchFamily="34" charset="0"/>
              </a:rPr>
              <a:t>Js</a:t>
            </a:r>
            <a:r>
              <a:rPr lang="fr-FR" sz="2800" b="1" dirty="0">
                <a:solidFill>
                  <a:schemeClr val="bg1"/>
                </a:solidFill>
                <a:latin typeface="Arial" panose="020B0604020202020204" pitchFamily="34" charset="0"/>
                <a:cs typeface="Arial" panose="020B0604020202020204" pitchFamily="34" charset="0"/>
              </a:rPr>
              <a:t> 5)</a:t>
            </a:r>
            <a:endParaRPr lang="fr-FR" sz="28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14</a:t>
            </a:r>
            <a:r>
              <a:rPr lang="fr-FR" sz="3600" b="1" i="1" u="none" strike="noStrike" dirty="0">
                <a:solidFill>
                  <a:schemeClr val="bg1"/>
                </a:solidFill>
                <a:effectLst/>
                <a:latin typeface="Arial" panose="020B0604020202020204" pitchFamily="34" charset="0"/>
                <a:cs typeface="Arial" panose="020B0604020202020204" pitchFamily="34" charset="0"/>
              </a:rPr>
              <a:t>Il répondit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 Non. </a:t>
            </a:r>
            <a:r>
              <a:rPr lang="fr-FR" sz="3600" b="1" i="1" u="sng" strike="noStrike" dirty="0">
                <a:solidFill>
                  <a:srgbClr val="FFC000"/>
                </a:solidFill>
                <a:effectLst/>
                <a:latin typeface="Arial" panose="020B0604020202020204" pitchFamily="34" charset="0"/>
                <a:cs typeface="Arial" panose="020B0604020202020204" pitchFamily="34" charset="0"/>
              </a:rPr>
              <a:t>Je suis le chef de l’armée de l’Eternel</a:t>
            </a:r>
            <a:r>
              <a:rPr lang="fr-FR" sz="3600" b="1" i="1" u="none" strike="noStrike" dirty="0">
                <a:solidFill>
                  <a:schemeClr val="bg1"/>
                </a:solidFill>
                <a:effectLst/>
                <a:latin typeface="Arial" panose="020B0604020202020204" pitchFamily="34" charset="0"/>
                <a:cs typeface="Arial" panose="020B0604020202020204" pitchFamily="34" charset="0"/>
              </a:rPr>
              <a:t>, j’arrive maintenant.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Josué tomba le visage contre terre, adora et dit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 Que dit mon seigneur à son serviteur ? » </a:t>
            </a:r>
          </a:p>
        </p:txBody>
      </p:sp>
      <p:sp>
        <p:nvSpPr>
          <p:cNvPr id="2" name="Espace réservé du numéro de diapositive 1">
            <a:extLst>
              <a:ext uri="{FF2B5EF4-FFF2-40B4-BE49-F238E27FC236}">
                <a16:creationId xmlns:a16="http://schemas.microsoft.com/office/drawing/2014/main" id="{9D84F5E7-1D43-1143-B135-46F7C3622E83}"/>
              </a:ext>
            </a:extLst>
          </p:cNvPr>
          <p:cNvSpPr>
            <a:spLocks noGrp="1"/>
          </p:cNvSpPr>
          <p:nvPr>
            <p:ph type="sldNum" sz="quarter" idx="12"/>
          </p:nvPr>
        </p:nvSpPr>
        <p:spPr/>
        <p:txBody>
          <a:bodyPr/>
          <a:lstStyle/>
          <a:p>
            <a:fld id="{D82C1261-4656-5644-B6EF-C413DB42E0F0}" type="slidenum">
              <a:rPr lang="fr-FR" smtClean="0"/>
              <a:t>20</a:t>
            </a:fld>
            <a:endParaRPr lang="fr-FR"/>
          </a:p>
        </p:txBody>
      </p:sp>
    </p:spTree>
    <p:extLst>
      <p:ext uri="{BB962C8B-B14F-4D97-AF65-F5344CB8AC3E}">
        <p14:creationId xmlns:p14="http://schemas.microsoft.com/office/powerpoint/2010/main" val="3658551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6FC2615-8658-1046-815A-18B35235074F}"/>
              </a:ext>
            </a:extLst>
          </p:cNvPr>
          <p:cNvSpPr txBox="1"/>
          <p:nvPr/>
        </p:nvSpPr>
        <p:spPr>
          <a:xfrm>
            <a:off x="229112" y="1566952"/>
            <a:ext cx="11733777" cy="3724096"/>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4. Le conflit derrière tous les conflits </a:t>
            </a:r>
            <a:r>
              <a:rPr lang="fr-FR" sz="2800" dirty="0">
                <a:solidFill>
                  <a:srgbClr val="00FDFF"/>
                </a:solidFill>
                <a:latin typeface="Arial" panose="020B0604020202020204" pitchFamily="34" charset="0"/>
                <a:cs typeface="Arial" panose="020B0604020202020204" pitchFamily="34" charset="0"/>
              </a:rPr>
              <a:t>(</a:t>
            </a:r>
            <a:r>
              <a:rPr lang="fr-FR" sz="2800" dirty="0" err="1">
                <a:solidFill>
                  <a:srgbClr val="00FDFF"/>
                </a:solidFill>
                <a:latin typeface="Arial" panose="020B0604020202020204" pitchFamily="34" charset="0"/>
                <a:cs typeface="Arial" panose="020B0604020202020204" pitchFamily="34" charset="0"/>
              </a:rPr>
              <a:t>Js</a:t>
            </a:r>
            <a:r>
              <a:rPr lang="fr-FR" sz="2800" dirty="0">
                <a:solidFill>
                  <a:srgbClr val="00FDFF"/>
                </a:solidFill>
                <a:latin typeface="Arial" panose="020B0604020202020204" pitchFamily="34" charset="0"/>
                <a:cs typeface="Arial" panose="020B0604020202020204" pitchFamily="34" charset="0"/>
              </a:rPr>
              <a:t> 5.13-15; 6.15-20)</a:t>
            </a:r>
          </a:p>
          <a:p>
            <a:pPr algn="just"/>
            <a:endParaRPr lang="fr-FR" sz="2800" b="1" dirty="0">
              <a:solidFill>
                <a:schemeClr val="bg1"/>
              </a:solidFill>
              <a:latin typeface="Arial" panose="020B0604020202020204" pitchFamily="34" charset="0"/>
              <a:cs typeface="Arial" panose="020B0604020202020204" pitchFamily="34" charset="0"/>
            </a:endParaRPr>
          </a:p>
          <a:p>
            <a:pPr algn="just"/>
            <a:r>
              <a:rPr lang="fr-FR" sz="2800" b="1" dirty="0">
                <a:solidFill>
                  <a:schemeClr val="bg1"/>
                </a:solidFill>
                <a:latin typeface="Arial" panose="020B0604020202020204" pitchFamily="34" charset="0"/>
                <a:cs typeface="Arial" panose="020B0604020202020204" pitchFamily="34" charset="0"/>
              </a:rPr>
              <a:t>(</a:t>
            </a:r>
            <a:r>
              <a:rPr lang="fr-FR" sz="2800" b="1" dirty="0" err="1">
                <a:solidFill>
                  <a:schemeClr val="bg1"/>
                </a:solidFill>
                <a:latin typeface="Arial" panose="020B0604020202020204" pitchFamily="34" charset="0"/>
                <a:cs typeface="Arial" panose="020B0604020202020204" pitchFamily="34" charset="0"/>
              </a:rPr>
              <a:t>Js</a:t>
            </a:r>
            <a:r>
              <a:rPr lang="fr-FR" sz="2800" b="1" dirty="0">
                <a:solidFill>
                  <a:schemeClr val="bg1"/>
                </a:solidFill>
                <a:latin typeface="Arial" panose="020B0604020202020204" pitchFamily="34" charset="0"/>
                <a:cs typeface="Arial" panose="020B0604020202020204" pitchFamily="34" charset="0"/>
              </a:rPr>
              <a:t> 5)</a:t>
            </a:r>
            <a:endParaRPr lang="fr-FR" sz="28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15</a:t>
            </a:r>
            <a:r>
              <a:rPr lang="fr-FR" sz="3600" b="1" i="1" u="none" strike="noStrike" dirty="0">
                <a:solidFill>
                  <a:schemeClr val="bg1"/>
                </a:solidFill>
                <a:effectLst/>
                <a:latin typeface="Arial" panose="020B0604020202020204" pitchFamily="34" charset="0"/>
                <a:cs typeface="Arial" panose="020B0604020202020204" pitchFamily="34" charset="0"/>
              </a:rPr>
              <a:t>Le chef de l’armée de l’Eternel dit à Josué : «</a:t>
            </a:r>
            <a:r>
              <a:rPr lang="fr-FR" sz="3600" b="1" i="1" u="none" strike="noStrike" dirty="0">
                <a:solidFill>
                  <a:srgbClr val="FFC000"/>
                </a:solidFill>
                <a:effectLst/>
                <a:latin typeface="Arial" panose="020B0604020202020204" pitchFamily="34" charset="0"/>
                <a:cs typeface="Arial" panose="020B0604020202020204" pitchFamily="34" charset="0"/>
              </a:rPr>
              <a:t> Enlève tes sandales</a:t>
            </a:r>
            <a:r>
              <a:rPr lang="fr-FR" sz="3600" b="1" i="1" u="none" strike="noStrike" dirty="0">
                <a:solidFill>
                  <a:schemeClr val="bg1"/>
                </a:solidFill>
                <a:effectLst/>
                <a:latin typeface="Arial" panose="020B0604020202020204" pitchFamily="34" charset="0"/>
                <a:cs typeface="Arial" panose="020B0604020202020204" pitchFamily="34" charset="0"/>
              </a:rPr>
              <a:t> de tes pieds, car </a:t>
            </a:r>
            <a:r>
              <a:rPr lang="fr-FR" sz="3600" b="1" i="1" u="none" strike="noStrike" dirty="0">
                <a:solidFill>
                  <a:srgbClr val="FFC000"/>
                </a:solidFill>
                <a:effectLst/>
                <a:latin typeface="Arial" panose="020B0604020202020204" pitchFamily="34" charset="0"/>
                <a:cs typeface="Arial" panose="020B0604020202020204" pitchFamily="34" charset="0"/>
              </a:rPr>
              <a:t>l’endroit où tu te tiens est saint</a:t>
            </a:r>
            <a:r>
              <a:rPr lang="fr-FR" sz="3600" b="1" i="1" u="none" strike="noStrike" dirty="0">
                <a:solidFill>
                  <a:schemeClr val="bg1"/>
                </a:solidFill>
                <a:effectLst/>
                <a:latin typeface="Arial" panose="020B0604020202020204" pitchFamily="34" charset="0"/>
                <a:cs typeface="Arial" panose="020B0604020202020204" pitchFamily="34" charset="0"/>
              </a:rPr>
              <a:t>.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Josué se conforma à cet ordre</a:t>
            </a:r>
            <a:r>
              <a:rPr lang="fr-FR" sz="2800" b="1" i="1" u="none" strike="noStrike" dirty="0">
                <a:solidFill>
                  <a:schemeClr val="bg1"/>
                </a:solidFill>
                <a:effectLst/>
                <a:latin typeface="Arial" panose="020B0604020202020204" pitchFamily="34" charset="0"/>
                <a:cs typeface="Arial" panose="020B0604020202020204" pitchFamily="34" charset="0"/>
              </a:rPr>
              <a:t>.</a:t>
            </a:r>
            <a:endParaRPr lang="fr-FR" sz="28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9D84F5E7-1D43-1143-B135-46F7C3622E83}"/>
              </a:ext>
            </a:extLst>
          </p:cNvPr>
          <p:cNvSpPr>
            <a:spLocks noGrp="1"/>
          </p:cNvSpPr>
          <p:nvPr>
            <p:ph type="sldNum" sz="quarter" idx="12"/>
          </p:nvPr>
        </p:nvSpPr>
        <p:spPr/>
        <p:txBody>
          <a:bodyPr/>
          <a:lstStyle/>
          <a:p>
            <a:fld id="{D82C1261-4656-5644-B6EF-C413DB42E0F0}" type="slidenum">
              <a:rPr lang="fr-FR" smtClean="0"/>
              <a:t>21</a:t>
            </a:fld>
            <a:endParaRPr lang="fr-FR"/>
          </a:p>
        </p:txBody>
      </p:sp>
    </p:spTree>
    <p:extLst>
      <p:ext uri="{BB962C8B-B14F-4D97-AF65-F5344CB8AC3E}">
        <p14:creationId xmlns:p14="http://schemas.microsoft.com/office/powerpoint/2010/main" val="3073357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6FC2615-8658-1046-815A-18B35235074F}"/>
              </a:ext>
            </a:extLst>
          </p:cNvPr>
          <p:cNvSpPr txBox="1"/>
          <p:nvPr/>
        </p:nvSpPr>
        <p:spPr>
          <a:xfrm>
            <a:off x="62593" y="1997839"/>
            <a:ext cx="12066814" cy="2862322"/>
          </a:xfrm>
          <a:prstGeom prst="rect">
            <a:avLst/>
          </a:prstGeom>
          <a:noFill/>
        </p:spPr>
        <p:txBody>
          <a:bodyPr wrap="square">
            <a:spAutoFit/>
          </a:bodyPr>
          <a:lstStyle/>
          <a:p>
            <a:r>
              <a:rPr lang="fr-FR" sz="3600" b="1" dirty="0">
                <a:solidFill>
                  <a:schemeClr val="bg1"/>
                </a:solidFill>
                <a:latin typeface="Arial" panose="020B0604020202020204" pitchFamily="34" charset="0"/>
                <a:cs typeface="Arial" panose="020B0604020202020204" pitchFamily="34" charset="0"/>
              </a:rPr>
              <a:t>- Dieu d’amour avec tant de massacres p/ son peuple?</a:t>
            </a:r>
          </a:p>
          <a:p>
            <a:endParaRPr lang="fr-FR" sz="3600" b="1" dirty="0">
              <a:solidFill>
                <a:schemeClr val="bg1"/>
              </a:solidFill>
              <a:latin typeface="Arial" panose="020B0604020202020204" pitchFamily="34" charset="0"/>
              <a:cs typeface="Arial" panose="020B0604020202020204" pitchFamily="34" charset="0"/>
            </a:endParaRPr>
          </a:p>
          <a:p>
            <a:r>
              <a:rPr lang="fr-FR" sz="3600" b="1" dirty="0">
                <a:solidFill>
                  <a:schemeClr val="bg1"/>
                </a:solidFill>
                <a:latin typeface="Arial" panose="020B0604020202020204" pitchFamily="34" charset="0"/>
                <a:cs typeface="Arial" panose="020B0604020202020204" pitchFamily="34" charset="0"/>
              </a:rPr>
              <a:t>- Guerre au ciel </a:t>
            </a:r>
            <a:r>
              <a:rPr lang="fr-FR" sz="3600" dirty="0">
                <a:solidFill>
                  <a:schemeClr val="bg1"/>
                </a:solidFill>
                <a:latin typeface="Arial" panose="020B0604020202020204" pitchFamily="34" charset="0"/>
                <a:cs typeface="Arial" panose="020B0604020202020204" pitchFamily="34" charset="0"/>
              </a:rPr>
              <a:t>(</a:t>
            </a:r>
            <a:r>
              <a:rPr lang="fr-FR" sz="3600" dirty="0" err="1">
                <a:solidFill>
                  <a:schemeClr val="bg1"/>
                </a:solidFill>
                <a:latin typeface="Arial" panose="020B0604020202020204" pitchFamily="34" charset="0"/>
                <a:cs typeface="Arial" panose="020B0604020202020204" pitchFamily="34" charset="0"/>
              </a:rPr>
              <a:t>Ap</a:t>
            </a:r>
            <a:r>
              <a:rPr lang="fr-FR" sz="3600" dirty="0">
                <a:solidFill>
                  <a:schemeClr val="bg1"/>
                </a:solidFill>
                <a:latin typeface="Arial" panose="020B0604020202020204" pitchFamily="34" charset="0"/>
                <a:cs typeface="Arial" panose="020B0604020202020204" pitchFamily="34" charset="0"/>
              </a:rPr>
              <a:t> 12.7-9)</a:t>
            </a:r>
          </a:p>
          <a:p>
            <a:endParaRPr lang="fr-FR" sz="3600" b="1" dirty="0">
              <a:solidFill>
                <a:schemeClr val="bg1"/>
              </a:solidFill>
              <a:latin typeface="Arial" panose="020B0604020202020204" pitchFamily="34" charset="0"/>
              <a:cs typeface="Arial" panose="020B0604020202020204" pitchFamily="34" charset="0"/>
            </a:endParaRPr>
          </a:p>
          <a:p>
            <a:r>
              <a:rPr lang="fr-FR" sz="3600" b="1" dirty="0">
                <a:solidFill>
                  <a:schemeClr val="bg1"/>
                </a:solidFill>
                <a:latin typeface="Arial" panose="020B0604020202020204" pitchFamily="34" charset="0"/>
                <a:cs typeface="Arial" panose="020B0604020202020204" pitchFamily="34" charset="0"/>
              </a:rPr>
              <a:t>- Principal : le conflit entre le bien et le mal</a:t>
            </a:r>
          </a:p>
        </p:txBody>
      </p:sp>
      <p:sp>
        <p:nvSpPr>
          <p:cNvPr id="2" name="Espace réservé du numéro de diapositive 1">
            <a:extLst>
              <a:ext uri="{FF2B5EF4-FFF2-40B4-BE49-F238E27FC236}">
                <a16:creationId xmlns:a16="http://schemas.microsoft.com/office/drawing/2014/main" id="{9D84F5E7-1D43-1143-B135-46F7C3622E83}"/>
              </a:ext>
            </a:extLst>
          </p:cNvPr>
          <p:cNvSpPr>
            <a:spLocks noGrp="1"/>
          </p:cNvSpPr>
          <p:nvPr>
            <p:ph type="sldNum" sz="quarter" idx="12"/>
          </p:nvPr>
        </p:nvSpPr>
        <p:spPr/>
        <p:txBody>
          <a:bodyPr/>
          <a:lstStyle/>
          <a:p>
            <a:fld id="{D82C1261-4656-5644-B6EF-C413DB42E0F0}" type="slidenum">
              <a:rPr lang="fr-FR" smtClean="0"/>
              <a:t>22</a:t>
            </a:fld>
            <a:endParaRPr lang="fr-FR"/>
          </a:p>
        </p:txBody>
      </p:sp>
    </p:spTree>
    <p:extLst>
      <p:ext uri="{BB962C8B-B14F-4D97-AF65-F5344CB8AC3E}">
        <p14:creationId xmlns:p14="http://schemas.microsoft.com/office/powerpoint/2010/main" val="1497836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164CD95-1705-AC42-A5F1-353F41969E6A}"/>
              </a:ext>
            </a:extLst>
          </p:cNvPr>
          <p:cNvSpPr txBox="1"/>
          <p:nvPr/>
        </p:nvSpPr>
        <p:spPr>
          <a:xfrm>
            <a:off x="821324" y="997565"/>
            <a:ext cx="10549353" cy="4862870"/>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5. Dieu combat pour vous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10.42)</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200" b="1" dirty="0">
                <a:solidFill>
                  <a:schemeClr val="bg1"/>
                </a:solidFill>
                <a:latin typeface="Arial" panose="020B0604020202020204" pitchFamily="34" charset="0"/>
                <a:cs typeface="Arial" panose="020B0604020202020204" pitchFamily="34" charset="0"/>
              </a:rPr>
              <a:t>- Dieu voulait au début </a:t>
            </a:r>
            <a:r>
              <a:rPr lang="fr-FR" sz="3200" b="1" u="sng" dirty="0">
                <a:solidFill>
                  <a:srgbClr val="FFC000"/>
                </a:solidFill>
                <a:latin typeface="Arial" panose="020B0604020202020204" pitchFamily="34" charset="0"/>
                <a:cs typeface="Arial" panose="020B0604020202020204" pitchFamily="34" charset="0"/>
              </a:rPr>
              <a:t>expulser</a:t>
            </a:r>
            <a:r>
              <a:rPr lang="fr-FR" sz="3200" b="1" dirty="0">
                <a:solidFill>
                  <a:schemeClr val="bg1"/>
                </a:solidFill>
                <a:latin typeface="Arial" panose="020B0604020202020204" pitchFamily="34" charset="0"/>
                <a:cs typeface="Arial" panose="020B0604020202020204" pitchFamily="34" charset="0"/>
              </a:rPr>
              <a:t> les Cananéens, </a:t>
            </a:r>
            <a:r>
              <a:rPr lang="fr-FR" sz="3200" b="1" u="sng" dirty="0">
                <a:solidFill>
                  <a:schemeClr val="bg1"/>
                </a:solidFill>
                <a:latin typeface="Arial" panose="020B0604020202020204" pitchFamily="34" charset="0"/>
                <a:cs typeface="Arial" panose="020B0604020202020204" pitchFamily="34" charset="0"/>
              </a:rPr>
              <a:t>pas exterminer</a:t>
            </a:r>
            <a:r>
              <a:rPr lang="fr-FR" sz="3200" b="1" dirty="0">
                <a:solidFill>
                  <a:schemeClr val="bg1"/>
                </a:solidFill>
                <a:latin typeface="Arial" panose="020B0604020202020204" pitchFamily="34" charset="0"/>
                <a:cs typeface="Arial" panose="020B0604020202020204" pitchFamily="34" charset="0"/>
              </a:rPr>
              <a:t>, mais, comme Pharaon, ils ont résisté…</a:t>
            </a:r>
          </a:p>
          <a:p>
            <a:pPr algn="just"/>
            <a:endParaRPr lang="fr-FR" sz="3200" b="1" dirty="0">
              <a:solidFill>
                <a:schemeClr val="bg1"/>
              </a:solidFill>
              <a:latin typeface="Arial" panose="020B0604020202020204" pitchFamily="34" charset="0"/>
              <a:cs typeface="Arial" panose="020B0604020202020204" pitchFamily="34" charset="0"/>
            </a:endParaRPr>
          </a:p>
          <a:p>
            <a:pPr algn="just"/>
            <a:r>
              <a:rPr lang="fr-FR" sz="3200" b="1" dirty="0">
                <a:solidFill>
                  <a:srgbClr val="FF40FF"/>
                </a:solidFill>
                <a:latin typeface="Arial" panose="020B0604020202020204" pitchFamily="34" charset="0"/>
                <a:cs typeface="Arial" panose="020B0604020202020204" pitchFamily="34" charset="0"/>
              </a:rPr>
              <a:t>- </a:t>
            </a:r>
            <a:r>
              <a:rPr lang="fr-FR" sz="3200" b="1" u="sng" dirty="0">
                <a:solidFill>
                  <a:srgbClr val="FF40FF"/>
                </a:solidFill>
                <a:latin typeface="Arial" panose="020B0604020202020204" pitchFamily="34" charset="0"/>
                <a:cs typeface="Arial" panose="020B0604020202020204" pitchFamily="34" charset="0"/>
              </a:rPr>
              <a:t>Conseil</a:t>
            </a:r>
            <a:r>
              <a:rPr lang="fr-FR" sz="3200" b="1" dirty="0">
                <a:solidFill>
                  <a:srgbClr val="FF40FF"/>
                </a:solidFill>
                <a:latin typeface="Arial" panose="020B0604020202020204" pitchFamily="34" charset="0"/>
                <a:cs typeface="Arial" panose="020B0604020202020204" pitchFamily="34" charset="0"/>
              </a:rPr>
              <a:t> : </a:t>
            </a:r>
          </a:p>
          <a:p>
            <a:pPr algn="just"/>
            <a:r>
              <a:rPr lang="fr-FR" sz="3200" b="1" dirty="0">
                <a:solidFill>
                  <a:schemeClr val="bg1"/>
                </a:solidFill>
                <a:latin typeface="Arial" panose="020B0604020202020204" pitchFamily="34" charset="0"/>
                <a:cs typeface="Arial" panose="020B0604020202020204" pitchFamily="34" charset="0"/>
              </a:rPr>
              <a:t>     - Ne pas essayer de répondre à cette question par des argumentations à nous. </a:t>
            </a:r>
          </a:p>
          <a:p>
            <a:pPr algn="just"/>
            <a:r>
              <a:rPr lang="fr-FR" sz="3200" b="1" dirty="0">
                <a:solidFill>
                  <a:schemeClr val="bg1"/>
                </a:solidFill>
                <a:latin typeface="Arial" panose="020B0604020202020204" pitchFamily="34" charset="0"/>
                <a:cs typeface="Arial" panose="020B0604020202020204" pitchFamily="34" charset="0"/>
              </a:rPr>
              <a:t>     - Laissons Dieu s’en expliquer, lui-même, un jour, personnellement.</a:t>
            </a:r>
          </a:p>
        </p:txBody>
      </p:sp>
      <p:sp>
        <p:nvSpPr>
          <p:cNvPr id="2" name="Espace réservé du numéro de diapositive 1">
            <a:extLst>
              <a:ext uri="{FF2B5EF4-FFF2-40B4-BE49-F238E27FC236}">
                <a16:creationId xmlns:a16="http://schemas.microsoft.com/office/drawing/2014/main" id="{1EF43217-BAC1-CC41-A251-0C5F33DE4AC8}"/>
              </a:ext>
            </a:extLst>
          </p:cNvPr>
          <p:cNvSpPr>
            <a:spLocks noGrp="1"/>
          </p:cNvSpPr>
          <p:nvPr>
            <p:ph type="sldNum" sz="quarter" idx="12"/>
          </p:nvPr>
        </p:nvSpPr>
        <p:spPr/>
        <p:txBody>
          <a:bodyPr/>
          <a:lstStyle/>
          <a:p>
            <a:fld id="{D82C1261-4656-5644-B6EF-C413DB42E0F0}" type="slidenum">
              <a:rPr lang="fr-FR" smtClean="0"/>
              <a:t>23</a:t>
            </a:fld>
            <a:endParaRPr lang="fr-FR"/>
          </a:p>
        </p:txBody>
      </p:sp>
    </p:spTree>
    <p:extLst>
      <p:ext uri="{BB962C8B-B14F-4D97-AF65-F5344CB8AC3E}">
        <p14:creationId xmlns:p14="http://schemas.microsoft.com/office/powerpoint/2010/main" val="1278569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360578" y="1305342"/>
            <a:ext cx="11470845" cy="4247317"/>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Ennemi à l’intérieur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10</a:t>
            </a:r>
            <a:r>
              <a:rPr lang="fr-FR" sz="3600" b="1" i="1" u="none" strike="noStrike" dirty="0">
                <a:solidFill>
                  <a:schemeClr val="bg1"/>
                </a:solidFill>
                <a:effectLst/>
                <a:latin typeface="Arial" panose="020B0604020202020204" pitchFamily="34" charset="0"/>
                <a:cs typeface="Arial" panose="020B0604020202020204" pitchFamily="34" charset="0"/>
              </a:rPr>
              <a:t>L’Eternel dit à Josué : « Lève-toi ! Pourquoi restes-tu ainsi prosterné ? </a:t>
            </a:r>
            <a:r>
              <a:rPr lang="fr-FR" sz="3600" b="1" i="1" u="none" strike="noStrike" baseline="30000" dirty="0">
                <a:solidFill>
                  <a:schemeClr val="bg1"/>
                </a:solidFill>
                <a:effectLst/>
                <a:latin typeface="Arial" panose="020B0604020202020204" pitchFamily="34" charset="0"/>
                <a:cs typeface="Arial" panose="020B0604020202020204" pitchFamily="34" charset="0"/>
              </a:rPr>
              <a:t>11</a:t>
            </a:r>
            <a:r>
              <a:rPr lang="fr-FR" sz="3600" b="1" i="1" u="sng" strike="noStrike" dirty="0">
                <a:solidFill>
                  <a:srgbClr val="FFC000"/>
                </a:solidFill>
                <a:effectLst/>
                <a:latin typeface="Arial" panose="020B0604020202020204" pitchFamily="34" charset="0"/>
                <a:cs typeface="Arial" panose="020B0604020202020204" pitchFamily="34" charset="0"/>
              </a:rPr>
              <a:t>Israël</a:t>
            </a:r>
            <a:r>
              <a:rPr lang="fr-FR" sz="3600" b="1" i="1" u="none" strike="noStrike" dirty="0">
                <a:solidFill>
                  <a:schemeClr val="bg1"/>
                </a:solidFill>
                <a:effectLst/>
                <a:latin typeface="Arial" panose="020B0604020202020204" pitchFamily="34" charset="0"/>
                <a:cs typeface="Arial" panose="020B0604020202020204" pitchFamily="34" charset="0"/>
              </a:rPr>
              <a:t> a péché. </a:t>
            </a:r>
            <a:r>
              <a:rPr lang="fr-FR" sz="3600" b="1" i="1" u="sng" strike="noStrike" dirty="0">
                <a:solidFill>
                  <a:srgbClr val="FFC000"/>
                </a:solidFill>
                <a:effectLst/>
                <a:latin typeface="Arial" panose="020B0604020202020204" pitchFamily="34" charset="0"/>
                <a:cs typeface="Arial" panose="020B0604020202020204" pitchFamily="34" charset="0"/>
              </a:rPr>
              <a:t>Ils</a:t>
            </a:r>
            <a:r>
              <a:rPr lang="fr-FR" sz="3600" b="1" i="1" u="none" strike="noStrike" dirty="0">
                <a:solidFill>
                  <a:schemeClr val="bg1"/>
                </a:solidFill>
                <a:effectLst/>
                <a:latin typeface="Arial" panose="020B0604020202020204" pitchFamily="34" charset="0"/>
                <a:cs typeface="Arial" panose="020B0604020202020204" pitchFamily="34" charset="0"/>
              </a:rPr>
              <a:t> ont violé mon alliance, celle que je leur ai prescrite ; </a:t>
            </a:r>
            <a:r>
              <a:rPr lang="fr-FR" sz="3600" b="1" i="1" u="sng" strike="noStrike" dirty="0">
                <a:solidFill>
                  <a:srgbClr val="FFC000"/>
                </a:solidFill>
                <a:effectLst/>
                <a:latin typeface="Arial" panose="020B0604020202020204" pitchFamily="34" charset="0"/>
                <a:cs typeface="Arial" panose="020B0604020202020204" pitchFamily="34" charset="0"/>
              </a:rPr>
              <a:t>ils</a:t>
            </a:r>
            <a:r>
              <a:rPr lang="fr-FR" sz="3600" b="1" i="1" u="none" strike="noStrike" dirty="0">
                <a:solidFill>
                  <a:schemeClr val="bg1"/>
                </a:solidFill>
                <a:effectLst/>
                <a:latin typeface="Arial" panose="020B0604020202020204" pitchFamily="34" charset="0"/>
                <a:cs typeface="Arial" panose="020B0604020202020204" pitchFamily="34" charset="0"/>
              </a:rPr>
              <a:t> ont pris des biens voués à la destruction, </a:t>
            </a:r>
            <a:r>
              <a:rPr lang="fr-FR" sz="3600" b="1" i="1" u="sng" strike="noStrike" dirty="0">
                <a:solidFill>
                  <a:srgbClr val="FFC000"/>
                </a:solidFill>
                <a:effectLst/>
                <a:latin typeface="Arial" panose="020B0604020202020204" pitchFamily="34" charset="0"/>
                <a:cs typeface="Arial" panose="020B0604020202020204" pitchFamily="34" charset="0"/>
              </a:rPr>
              <a:t>ils</a:t>
            </a:r>
            <a:r>
              <a:rPr lang="fr-FR" sz="3600" b="1" i="1" u="none" strike="noStrike" dirty="0">
                <a:solidFill>
                  <a:schemeClr val="bg1"/>
                </a:solidFill>
                <a:effectLst/>
                <a:latin typeface="Arial" panose="020B0604020202020204" pitchFamily="34" charset="0"/>
                <a:cs typeface="Arial" panose="020B0604020202020204" pitchFamily="34" charset="0"/>
              </a:rPr>
              <a:t> les ont volés et ont menti, et </a:t>
            </a:r>
            <a:r>
              <a:rPr lang="fr-FR" sz="3600" b="1" i="1" u="sng" strike="noStrike" dirty="0">
                <a:solidFill>
                  <a:srgbClr val="FFC000"/>
                </a:solidFill>
                <a:effectLst/>
                <a:latin typeface="Arial" panose="020B0604020202020204" pitchFamily="34" charset="0"/>
                <a:cs typeface="Arial" panose="020B0604020202020204" pitchFamily="34" charset="0"/>
              </a:rPr>
              <a:t>ils</a:t>
            </a:r>
            <a:r>
              <a:rPr lang="fr-FR" sz="3600" b="1" i="1" u="none" strike="noStrike" dirty="0">
                <a:solidFill>
                  <a:schemeClr val="bg1"/>
                </a:solidFill>
                <a:effectLst/>
                <a:latin typeface="Arial" panose="020B0604020202020204" pitchFamily="34" charset="0"/>
                <a:cs typeface="Arial" panose="020B0604020202020204" pitchFamily="34" charset="0"/>
              </a:rPr>
              <a:t> les ont cachés parmi leurs affaires. </a:t>
            </a: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24</a:t>
            </a:fld>
            <a:endParaRPr lang="fr-FR"/>
          </a:p>
        </p:txBody>
      </p:sp>
    </p:spTree>
    <p:extLst>
      <p:ext uri="{BB962C8B-B14F-4D97-AF65-F5344CB8AC3E}">
        <p14:creationId xmlns:p14="http://schemas.microsoft.com/office/powerpoint/2010/main" val="895384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446495" y="1582341"/>
            <a:ext cx="11299011" cy="3693319"/>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Ennemi à l’intérieur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12</a:t>
            </a:r>
            <a:r>
              <a:rPr lang="fr-FR" sz="3600" b="1" i="1" u="none" strike="noStrike" dirty="0">
                <a:solidFill>
                  <a:schemeClr val="bg1"/>
                </a:solidFill>
                <a:effectLst/>
                <a:latin typeface="Arial" panose="020B0604020202020204" pitchFamily="34" charset="0"/>
                <a:cs typeface="Arial" panose="020B0604020202020204" pitchFamily="34" charset="0"/>
              </a:rPr>
              <a:t>Ainsi, les Israélites </a:t>
            </a:r>
            <a:r>
              <a:rPr lang="fr-FR" sz="3600" b="1" i="1" u="sng" strike="noStrike" dirty="0">
                <a:solidFill>
                  <a:srgbClr val="FF40FF"/>
                </a:solidFill>
                <a:effectLst/>
                <a:latin typeface="Arial" panose="020B0604020202020204" pitchFamily="34" charset="0"/>
                <a:cs typeface="Arial" panose="020B0604020202020204" pitchFamily="34" charset="0"/>
              </a:rPr>
              <a:t>ne peuvent plus résister à leurs ennemis</a:t>
            </a:r>
            <a:r>
              <a:rPr lang="fr-FR" sz="3600" b="1" i="1" u="none" strike="noStrike" dirty="0">
                <a:solidFill>
                  <a:schemeClr val="bg1"/>
                </a:solidFill>
                <a:effectLst/>
                <a:latin typeface="Arial" panose="020B0604020202020204" pitchFamily="34" charset="0"/>
                <a:cs typeface="Arial" panose="020B0604020202020204" pitchFamily="34" charset="0"/>
              </a:rPr>
              <a:t>. Ils prendront la fuite devant eux, car ils sont sous une menace de destruction. Je ne serai plus avec </a:t>
            </a:r>
            <a:r>
              <a:rPr lang="fr-FR" sz="3600" b="1" i="1" u="sng" strike="noStrike" dirty="0">
                <a:solidFill>
                  <a:schemeClr val="bg1"/>
                </a:solidFill>
                <a:effectLst/>
                <a:latin typeface="Arial" panose="020B0604020202020204" pitchFamily="34" charset="0"/>
                <a:cs typeface="Arial" panose="020B0604020202020204" pitchFamily="34" charset="0"/>
              </a:rPr>
              <a:t>vous</a:t>
            </a:r>
            <a:r>
              <a:rPr lang="fr-FR" sz="3600" b="1" i="1" u="none" strike="noStrike" dirty="0">
                <a:solidFill>
                  <a:schemeClr val="bg1"/>
                </a:solidFill>
                <a:effectLst/>
                <a:latin typeface="Arial" panose="020B0604020202020204" pitchFamily="34" charset="0"/>
                <a:cs typeface="Arial" panose="020B0604020202020204" pitchFamily="34" charset="0"/>
              </a:rPr>
              <a:t> si vous n’éliminez pas l’objet voué à la destruction du milieu de vous. </a:t>
            </a: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25</a:t>
            </a:fld>
            <a:endParaRPr lang="fr-FR"/>
          </a:p>
        </p:txBody>
      </p:sp>
    </p:spTree>
    <p:extLst>
      <p:ext uri="{BB962C8B-B14F-4D97-AF65-F5344CB8AC3E}">
        <p14:creationId xmlns:p14="http://schemas.microsoft.com/office/powerpoint/2010/main" val="33050842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447040" y="1305342"/>
            <a:ext cx="11297920" cy="4247317"/>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Ennemi à l’intérieur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13</a:t>
            </a:r>
            <a:r>
              <a:rPr lang="fr-FR" sz="3600" b="1" i="1" u="none" strike="noStrike" dirty="0">
                <a:solidFill>
                  <a:schemeClr val="bg1"/>
                </a:solidFill>
                <a:effectLst/>
                <a:latin typeface="Arial" panose="020B0604020202020204" pitchFamily="34" charset="0"/>
                <a:cs typeface="Arial" panose="020B0604020202020204" pitchFamily="34" charset="0"/>
              </a:rPr>
              <a:t>Lève-toi, </a:t>
            </a:r>
            <a:r>
              <a:rPr lang="fr-FR" sz="3600" b="1" i="1" u="sng" strike="noStrike" dirty="0">
                <a:solidFill>
                  <a:schemeClr val="bg1"/>
                </a:solidFill>
                <a:effectLst/>
                <a:latin typeface="Arial" panose="020B0604020202020204" pitchFamily="34" charset="0"/>
                <a:cs typeface="Arial" panose="020B0604020202020204" pitchFamily="34" charset="0"/>
              </a:rPr>
              <a:t>consacre le peuple</a:t>
            </a:r>
            <a:r>
              <a:rPr lang="fr-FR" sz="3600" b="1" i="1" u="none" strike="noStrike" dirty="0">
                <a:solidFill>
                  <a:schemeClr val="bg1"/>
                </a:solidFill>
                <a:effectLst/>
                <a:latin typeface="Arial" panose="020B0604020202020204" pitchFamily="34" charset="0"/>
                <a:cs typeface="Arial" panose="020B0604020202020204" pitchFamily="34" charset="0"/>
              </a:rPr>
              <a:t>. Tu ordonneras : ‘Consacrez-vous pour demain, car voici ce que dit </a:t>
            </a:r>
            <a:r>
              <a:rPr lang="fr-FR" sz="3600" b="1" i="1" strike="noStrike" dirty="0">
                <a:solidFill>
                  <a:schemeClr val="bg1"/>
                </a:solidFill>
                <a:effectLst/>
                <a:latin typeface="Arial" panose="020B0604020202020204" pitchFamily="34" charset="0"/>
                <a:cs typeface="Arial" panose="020B0604020202020204" pitchFamily="34" charset="0"/>
              </a:rPr>
              <a:t>l’Eternel, le Dieu d’Israël : Il y a </a:t>
            </a:r>
            <a:r>
              <a:rPr lang="fr-FR" sz="3600" b="1" i="1" u="sng" strike="noStrike" dirty="0">
                <a:solidFill>
                  <a:srgbClr val="FF40FF"/>
                </a:solidFill>
                <a:effectLst/>
                <a:latin typeface="Arial" panose="020B0604020202020204" pitchFamily="34" charset="0"/>
                <a:cs typeface="Arial" panose="020B0604020202020204" pitchFamily="34" charset="0"/>
              </a:rPr>
              <a:t>un</a:t>
            </a:r>
            <a:r>
              <a:rPr lang="fr-FR" sz="3600" b="1" i="1" strike="noStrike" dirty="0">
                <a:solidFill>
                  <a:schemeClr val="bg1"/>
                </a:solidFill>
                <a:effectLst/>
                <a:latin typeface="Arial" panose="020B0604020202020204" pitchFamily="34" charset="0"/>
                <a:cs typeface="Arial" panose="020B0604020202020204" pitchFamily="34" charset="0"/>
              </a:rPr>
              <a:t> objet voué à la destruction au milieu de toi, Israël. </a:t>
            </a:r>
            <a:r>
              <a:rPr lang="fr-FR" sz="3600" b="1" i="1" u="sng" strike="noStrike" dirty="0">
                <a:solidFill>
                  <a:schemeClr val="bg1"/>
                </a:solidFill>
                <a:effectLst/>
                <a:latin typeface="Arial" panose="020B0604020202020204" pitchFamily="34" charset="0"/>
                <a:cs typeface="Arial" panose="020B0604020202020204" pitchFamily="34" charset="0"/>
              </a:rPr>
              <a:t>Tu ne pourras plus résister à tes ennemis</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sng" strike="noStrike" dirty="0">
                <a:solidFill>
                  <a:srgbClr val="FF40FF"/>
                </a:solidFill>
                <a:effectLst/>
                <a:latin typeface="Arial" panose="020B0604020202020204" pitchFamily="34" charset="0"/>
                <a:cs typeface="Arial" panose="020B0604020202020204" pitchFamily="34" charset="0"/>
              </a:rPr>
              <a:t>jusqu’à ce que</a:t>
            </a:r>
            <a:r>
              <a:rPr lang="fr-FR" sz="3600" b="1" i="1" strike="noStrike" dirty="0">
                <a:solidFill>
                  <a:schemeClr val="bg1"/>
                </a:solidFill>
                <a:effectLst/>
                <a:latin typeface="Arial" panose="020B0604020202020204" pitchFamily="34" charset="0"/>
                <a:cs typeface="Arial" panose="020B0604020202020204" pitchFamily="34" charset="0"/>
              </a:rPr>
              <a:t> vous l’ayez enlevé du milieu de vous</a:t>
            </a:r>
            <a:r>
              <a:rPr lang="fr-FR" sz="3600" b="1" i="1" u="none" strike="noStrike" dirty="0">
                <a:solidFill>
                  <a:schemeClr val="bg1"/>
                </a:solidFill>
                <a:effectLst/>
                <a:latin typeface="Arial" panose="020B0604020202020204" pitchFamily="34" charset="0"/>
                <a:cs typeface="Arial" panose="020B0604020202020204" pitchFamily="34" charset="0"/>
              </a:rPr>
              <a:t>.’ </a:t>
            </a: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26</a:t>
            </a:fld>
            <a:endParaRPr lang="fr-FR"/>
          </a:p>
        </p:txBody>
      </p:sp>
    </p:spTree>
    <p:extLst>
      <p:ext uri="{BB962C8B-B14F-4D97-AF65-F5344CB8AC3E}">
        <p14:creationId xmlns:p14="http://schemas.microsoft.com/office/powerpoint/2010/main" val="913612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174756" y="1305342"/>
            <a:ext cx="11842488" cy="4247317"/>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L’ennemi 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Josué 6.16 </a:t>
            </a:r>
            <a:r>
              <a:rPr lang="fr-FR" sz="3600" b="1" i="1" u="sng" strike="noStrike" dirty="0">
                <a:solidFill>
                  <a:srgbClr val="FFC000"/>
                </a:solidFill>
                <a:effectLst/>
                <a:latin typeface="Arial" panose="020B0604020202020204" pitchFamily="34" charset="0"/>
                <a:cs typeface="Arial" panose="020B0604020202020204" pitchFamily="34" charset="0"/>
              </a:rPr>
              <a:t>Josué dit</a:t>
            </a:r>
            <a:r>
              <a:rPr lang="fr-FR" sz="3600" b="1" i="1" u="none" strike="noStrike" dirty="0">
                <a:solidFill>
                  <a:schemeClr val="bg1"/>
                </a:solidFill>
                <a:effectLst/>
                <a:latin typeface="Arial" panose="020B0604020202020204" pitchFamily="34" charset="0"/>
                <a:cs typeface="Arial" panose="020B0604020202020204" pitchFamily="34" charset="0"/>
              </a:rPr>
              <a:t> au peuple : « Poussez des cris, car l’Eternel vous a livré la ville ! </a:t>
            </a:r>
            <a:r>
              <a:rPr lang="fr-FR" sz="3600" b="1" i="1" u="none" strike="noStrike" baseline="30000" dirty="0">
                <a:solidFill>
                  <a:schemeClr val="bg1"/>
                </a:solidFill>
                <a:effectLst/>
                <a:latin typeface="Arial" panose="020B0604020202020204" pitchFamily="34" charset="0"/>
                <a:cs typeface="Arial" panose="020B0604020202020204" pitchFamily="34" charset="0"/>
              </a:rPr>
              <a:t>17</a:t>
            </a:r>
            <a:r>
              <a:rPr lang="fr-FR" sz="3600" b="1" i="1" u="none" strike="noStrike" dirty="0">
                <a:solidFill>
                  <a:schemeClr val="bg1"/>
                </a:solidFill>
                <a:effectLst/>
                <a:latin typeface="Arial" panose="020B0604020202020204" pitchFamily="34" charset="0"/>
                <a:cs typeface="Arial" panose="020B0604020202020204" pitchFamily="34" charset="0"/>
              </a:rPr>
              <a:t>La ville sera vouée à l’Eternel, elle et tout ce qui s’y trouve. Mais on laissera la vie à Rahab la prostituée et à tous ceux qui seront avec elle dans sa maison, parce qu’elle a caché les messagers que nous avions envoyés. </a:t>
            </a:r>
            <a:endParaRPr lang="fr-FR" sz="36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27</a:t>
            </a:fld>
            <a:endParaRPr lang="fr-FR"/>
          </a:p>
        </p:txBody>
      </p:sp>
    </p:spTree>
    <p:extLst>
      <p:ext uri="{BB962C8B-B14F-4D97-AF65-F5344CB8AC3E}">
        <p14:creationId xmlns:p14="http://schemas.microsoft.com/office/powerpoint/2010/main" val="38419801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267285" y="1582341"/>
            <a:ext cx="11657431" cy="3693319"/>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L’ennemi 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Josué 6. </a:t>
            </a:r>
            <a:r>
              <a:rPr lang="fr-FR" sz="3600" b="1" i="1" u="none" strike="noStrike" baseline="30000" dirty="0">
                <a:solidFill>
                  <a:schemeClr val="bg1"/>
                </a:solidFill>
                <a:effectLst/>
                <a:latin typeface="Arial" panose="020B0604020202020204" pitchFamily="34" charset="0"/>
                <a:cs typeface="Arial" panose="020B0604020202020204" pitchFamily="34" charset="0"/>
              </a:rPr>
              <a:t>18</a:t>
            </a:r>
            <a:r>
              <a:rPr lang="fr-FR" sz="3600" b="1" i="1" u="none" strike="noStrike" dirty="0">
                <a:solidFill>
                  <a:schemeClr val="bg1"/>
                </a:solidFill>
                <a:effectLst/>
                <a:latin typeface="Arial" panose="020B0604020202020204" pitchFamily="34" charset="0"/>
                <a:cs typeface="Arial" panose="020B0604020202020204" pitchFamily="34" charset="0"/>
              </a:rPr>
              <a:t>Seulement, </a:t>
            </a:r>
            <a:r>
              <a:rPr lang="fr-FR" sz="3600" b="1" i="1" u="sng" strike="noStrike" dirty="0">
                <a:solidFill>
                  <a:schemeClr val="bg1"/>
                </a:solidFill>
                <a:effectLst/>
                <a:latin typeface="Arial" panose="020B0604020202020204" pitchFamily="34" charset="0"/>
                <a:cs typeface="Arial" panose="020B0604020202020204" pitchFamily="34" charset="0"/>
              </a:rPr>
              <a:t>gardez-vous bien de toucher à ce qui sera voué à la destruct</a:t>
            </a:r>
            <a:r>
              <a:rPr lang="fr-FR" sz="3600" b="1" i="1" u="none" strike="noStrike" dirty="0">
                <a:solidFill>
                  <a:schemeClr val="bg1"/>
                </a:solidFill>
                <a:effectLst/>
                <a:latin typeface="Arial" panose="020B0604020202020204" pitchFamily="34" charset="0"/>
                <a:cs typeface="Arial" panose="020B0604020202020204" pitchFamily="34" charset="0"/>
              </a:rPr>
              <a:t>ion. En effet, si vous preniez de ce que vous aurez voué à la destruction, </a:t>
            </a:r>
            <a:r>
              <a:rPr lang="fr-FR" sz="3600" b="1" i="1" u="sng" strike="noStrike" dirty="0">
                <a:solidFill>
                  <a:schemeClr val="bg1"/>
                </a:solidFill>
                <a:effectLst/>
                <a:latin typeface="Arial" panose="020B0604020202020204" pitchFamily="34" charset="0"/>
                <a:cs typeface="Arial" panose="020B0604020202020204" pitchFamily="34" charset="0"/>
              </a:rPr>
              <a:t>vous mettriez le camp d’Israël sous une menace</a:t>
            </a:r>
            <a:r>
              <a:rPr lang="fr-FR" sz="3600" b="1" i="1" u="none" strike="noStrike" dirty="0">
                <a:solidFill>
                  <a:schemeClr val="bg1"/>
                </a:solidFill>
                <a:effectLst/>
                <a:latin typeface="Arial" panose="020B0604020202020204" pitchFamily="34" charset="0"/>
                <a:cs typeface="Arial" panose="020B0604020202020204" pitchFamily="34" charset="0"/>
              </a:rPr>
              <a:t> de destruction et vous causeriez son malheur. </a:t>
            </a:r>
            <a:endParaRPr lang="fr-FR" sz="36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28</a:t>
            </a:fld>
            <a:endParaRPr lang="fr-FR"/>
          </a:p>
        </p:txBody>
      </p:sp>
    </p:spTree>
    <p:extLst>
      <p:ext uri="{BB962C8B-B14F-4D97-AF65-F5344CB8AC3E}">
        <p14:creationId xmlns:p14="http://schemas.microsoft.com/office/powerpoint/2010/main" val="2537110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452342" y="2136339"/>
            <a:ext cx="11287317" cy="2585323"/>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L’ennemi 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Josué 6.</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none" strike="noStrike" baseline="30000" dirty="0">
                <a:solidFill>
                  <a:schemeClr val="bg1"/>
                </a:solidFill>
                <a:effectLst/>
                <a:latin typeface="Arial" panose="020B0604020202020204" pitchFamily="34" charset="0"/>
                <a:cs typeface="Arial" panose="020B0604020202020204" pitchFamily="34" charset="0"/>
              </a:rPr>
              <a:t>19</a:t>
            </a:r>
            <a:r>
              <a:rPr lang="fr-FR" sz="3600" b="1" i="1" u="none" strike="noStrike" dirty="0">
                <a:solidFill>
                  <a:schemeClr val="bg1"/>
                </a:solidFill>
                <a:effectLst/>
                <a:latin typeface="Arial" panose="020B0604020202020204" pitchFamily="34" charset="0"/>
                <a:cs typeface="Arial" panose="020B0604020202020204" pitchFamily="34" charset="0"/>
              </a:rPr>
              <a:t>Tout l’argent et tout l’or, tous les objets en bronze et en fer seront </a:t>
            </a:r>
            <a:r>
              <a:rPr lang="fr-FR" sz="3600" b="1" i="1" u="sng" strike="noStrike" dirty="0">
                <a:solidFill>
                  <a:schemeClr val="bg1"/>
                </a:solidFill>
                <a:effectLst/>
                <a:latin typeface="Arial" panose="020B0604020202020204" pitchFamily="34" charset="0"/>
                <a:cs typeface="Arial" panose="020B0604020202020204" pitchFamily="34" charset="0"/>
              </a:rPr>
              <a:t>consacrés à l’Eternel</a:t>
            </a:r>
            <a:r>
              <a:rPr lang="fr-FR" sz="3600" b="1" i="1" u="none" strike="noStrike" dirty="0">
                <a:solidFill>
                  <a:schemeClr val="bg1"/>
                </a:solidFill>
                <a:effectLst/>
                <a:latin typeface="Arial" panose="020B0604020202020204" pitchFamily="34" charset="0"/>
                <a:cs typeface="Arial" panose="020B0604020202020204" pitchFamily="34" charset="0"/>
              </a:rPr>
              <a:t> et entreront dans le trésor de l’Eternel. »</a:t>
            </a:r>
            <a:endParaRPr lang="fr-FR" sz="36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29</a:t>
            </a:fld>
            <a:endParaRPr lang="fr-FR"/>
          </a:p>
        </p:txBody>
      </p:sp>
    </p:spTree>
    <p:extLst>
      <p:ext uri="{BB962C8B-B14F-4D97-AF65-F5344CB8AC3E}">
        <p14:creationId xmlns:p14="http://schemas.microsoft.com/office/powerpoint/2010/main" val="2108767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2FB89E1-AE77-8948-A562-7EBC75D6ADDA}"/>
              </a:ext>
            </a:extLst>
          </p:cNvPr>
          <p:cNvSpPr txBox="1"/>
          <p:nvPr/>
        </p:nvSpPr>
        <p:spPr>
          <a:xfrm>
            <a:off x="368727" y="89625"/>
            <a:ext cx="11454547" cy="6678751"/>
          </a:xfrm>
          <a:prstGeom prst="rect">
            <a:avLst/>
          </a:prstGeom>
          <a:noFill/>
        </p:spPr>
        <p:txBody>
          <a:bodyPr wrap="square" rtlCol="0">
            <a:spAutoFit/>
          </a:bodyPr>
          <a:lstStyle/>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La recette du succès </a:t>
            </a:r>
            <a:r>
              <a:rPr lang="fr-FR" sz="2800" dirty="0">
                <a:solidFill>
                  <a:schemeClr val="bg1"/>
                </a:solidFill>
                <a:latin typeface="Arial" panose="020B0604020202020204" pitchFamily="34" charset="0"/>
                <a:cs typeface="Arial" panose="020B0604020202020204" pitchFamily="34" charset="0"/>
              </a:rPr>
              <a:t>(1)</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Surpris par la grâce </a:t>
            </a:r>
            <a:r>
              <a:rPr lang="fr-FR" sz="2800" dirty="0">
                <a:solidFill>
                  <a:schemeClr val="bg1"/>
                </a:solidFill>
                <a:latin typeface="Arial" panose="020B0604020202020204" pitchFamily="34" charset="0"/>
                <a:cs typeface="Arial" panose="020B0604020202020204" pitchFamily="34" charset="0"/>
              </a:rPr>
              <a:t>(2.1-21)</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Les mémoriaux de la grâce </a:t>
            </a:r>
            <a:r>
              <a:rPr lang="fr-FR" sz="2800" dirty="0">
                <a:solidFill>
                  <a:schemeClr val="bg1"/>
                </a:solidFill>
                <a:latin typeface="Arial" panose="020B0604020202020204" pitchFamily="34" charset="0"/>
                <a:cs typeface="Arial" panose="020B0604020202020204" pitchFamily="34" charset="0"/>
              </a:rPr>
              <a:t>(3-4)</a:t>
            </a:r>
          </a:p>
          <a:p>
            <a:pPr marL="342900" indent="-342900">
              <a:buFontTx/>
              <a:buAutoNum type="arabicPeriod"/>
            </a:pPr>
            <a:r>
              <a:rPr lang="fr-FR" sz="2800" b="1" dirty="0">
                <a:solidFill>
                  <a:schemeClr val="bg1"/>
                </a:solidFill>
                <a:latin typeface="Arial" panose="020B0604020202020204" pitchFamily="34" charset="0"/>
                <a:cs typeface="Arial" panose="020B0604020202020204" pitchFamily="34" charset="0"/>
              </a:rPr>
              <a:t>Le conflit derrière tous les conflits </a:t>
            </a:r>
            <a:r>
              <a:rPr lang="fr-FR" sz="2800" dirty="0">
                <a:solidFill>
                  <a:schemeClr val="bg1"/>
                </a:solidFill>
                <a:latin typeface="Arial" panose="020B0604020202020204" pitchFamily="34" charset="0"/>
                <a:cs typeface="Arial" panose="020B0604020202020204" pitchFamily="34" charset="0"/>
              </a:rPr>
              <a:t>(5.13-15; 6.15-20)</a:t>
            </a:r>
          </a:p>
          <a:p>
            <a:pPr marL="342900" indent="-342900">
              <a:buFontTx/>
              <a:buAutoNum type="arabicPeriod"/>
            </a:pPr>
            <a:r>
              <a:rPr lang="fr-FR" sz="2800" b="1" dirty="0">
                <a:solidFill>
                  <a:schemeClr val="bg1"/>
                </a:solidFill>
                <a:latin typeface="Arial" panose="020B0604020202020204" pitchFamily="34" charset="0"/>
                <a:cs typeface="Arial" panose="020B0604020202020204" pitchFamily="34" charset="0"/>
              </a:rPr>
              <a:t>Dieu combat pour vous </a:t>
            </a:r>
            <a:r>
              <a:rPr lang="fr-FR" sz="2800" dirty="0">
                <a:solidFill>
                  <a:schemeClr val="bg1"/>
                </a:solidFill>
                <a:latin typeface="Arial" panose="020B0604020202020204" pitchFamily="34" charset="0"/>
                <a:cs typeface="Arial" panose="020B0604020202020204" pitchFamily="34" charset="0"/>
              </a:rPr>
              <a:t>(10.42)</a:t>
            </a:r>
          </a:p>
          <a:p>
            <a:pPr marL="342900" indent="-342900">
              <a:buFontTx/>
              <a:buAutoNum type="arabicPeriod"/>
            </a:pPr>
            <a:r>
              <a:rPr lang="fr-FR" sz="2800" b="1" dirty="0">
                <a:solidFill>
                  <a:schemeClr val="bg1"/>
                </a:solidFill>
                <a:latin typeface="Arial" panose="020B0604020202020204" pitchFamily="34" charset="0"/>
                <a:cs typeface="Arial" panose="020B0604020202020204" pitchFamily="34" charset="0"/>
              </a:rPr>
              <a:t>L’ennemi intérieur </a:t>
            </a:r>
            <a:r>
              <a:rPr lang="fr-FR" sz="2800" dirty="0">
                <a:solidFill>
                  <a:schemeClr val="bg1"/>
                </a:solidFill>
                <a:latin typeface="Arial" panose="020B0604020202020204" pitchFamily="34" charset="0"/>
                <a:cs typeface="Arial" panose="020B0604020202020204" pitchFamily="34" charset="0"/>
              </a:rPr>
              <a:t>(7-8.1-29)</a:t>
            </a:r>
          </a:p>
          <a:p>
            <a:pPr marL="342900" indent="-342900">
              <a:buFontTx/>
              <a:buAutoNum type="arabicPeriod"/>
            </a:pPr>
            <a:r>
              <a:rPr lang="fr-FR" sz="2800" b="1" dirty="0">
                <a:solidFill>
                  <a:schemeClr val="bg1"/>
                </a:solidFill>
                <a:latin typeface="Arial" panose="020B0604020202020204" pitchFamily="34" charset="0"/>
                <a:cs typeface="Arial" panose="020B0604020202020204" pitchFamily="34" charset="0"/>
              </a:rPr>
              <a:t>Loyauté ultime : adorer dans une zone de guerre </a:t>
            </a:r>
            <a:r>
              <a:rPr lang="fr-FR" sz="2800" dirty="0">
                <a:solidFill>
                  <a:schemeClr val="bg1"/>
                </a:solidFill>
                <a:latin typeface="Arial" panose="020B0604020202020204" pitchFamily="34" charset="0"/>
                <a:cs typeface="Arial" panose="020B0604020202020204" pitchFamily="34" charset="0"/>
              </a:rPr>
              <a:t>(5.1-7; 8.30-35)</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Les géants de la foi : Josué et Caleb </a:t>
            </a:r>
            <a:r>
              <a:rPr lang="fr-FR" sz="2800" dirty="0">
                <a:solidFill>
                  <a:schemeClr val="bg1"/>
                </a:solidFill>
                <a:latin typeface="Arial" panose="020B0604020202020204" pitchFamily="34" charset="0"/>
                <a:cs typeface="Arial" panose="020B0604020202020204" pitchFamily="34" charset="0"/>
              </a:rPr>
              <a:t>(14.6-14; 19.49-51)</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Héritiers des promesses, prisonniers de l’espérance </a:t>
            </a:r>
            <a:r>
              <a:rPr lang="fr-FR" sz="2800" dirty="0">
                <a:solidFill>
                  <a:schemeClr val="bg1"/>
                </a:solidFill>
                <a:latin typeface="Arial" panose="020B0604020202020204" pitchFamily="34" charset="0"/>
                <a:cs typeface="Arial" panose="020B0604020202020204" pitchFamily="34" charset="0"/>
              </a:rPr>
              <a:t>(13.1-7)</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 Le vrai Josué </a:t>
            </a:r>
            <a:r>
              <a:rPr lang="fr-FR" sz="2800" dirty="0">
                <a:solidFill>
                  <a:schemeClr val="bg1"/>
                </a:solidFill>
                <a:latin typeface="Arial" panose="020B0604020202020204" pitchFamily="34" charset="0"/>
                <a:cs typeface="Arial" panose="020B0604020202020204" pitchFamily="34" charset="0"/>
              </a:rPr>
              <a:t>(1.1-3)</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 Vivre dans le pays (de la promesse) </a:t>
            </a:r>
            <a:r>
              <a:rPr lang="fr-FR" sz="2800" dirty="0">
                <a:solidFill>
                  <a:schemeClr val="bg1"/>
                </a:solidFill>
                <a:latin typeface="Arial" panose="020B0604020202020204" pitchFamily="34" charset="0"/>
                <a:cs typeface="Arial" panose="020B0604020202020204" pitchFamily="34" charset="0"/>
              </a:rPr>
              <a:t>(22)</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 Dieu est fidèle </a:t>
            </a:r>
            <a:r>
              <a:rPr lang="fr-FR" sz="2800" dirty="0">
                <a:solidFill>
                  <a:schemeClr val="bg1"/>
                </a:solidFill>
                <a:latin typeface="Arial" panose="020B0604020202020204" pitchFamily="34" charset="0"/>
                <a:cs typeface="Arial" panose="020B0604020202020204" pitchFamily="34" charset="0"/>
              </a:rPr>
              <a:t>(21.43-45; 23)</a:t>
            </a:r>
          </a:p>
          <a:p>
            <a:pPr marL="342900" indent="-342900">
              <a:buAutoNum type="arabicPeriod"/>
            </a:pPr>
            <a:r>
              <a:rPr lang="fr-FR" sz="2800" b="1" dirty="0">
                <a:solidFill>
                  <a:schemeClr val="bg1"/>
                </a:solidFill>
                <a:latin typeface="Arial" panose="020B0604020202020204" pitchFamily="34" charset="0"/>
                <a:cs typeface="Arial" panose="020B0604020202020204" pitchFamily="34" charset="0"/>
              </a:rPr>
              <a:t> Choisissez aujourd’hui ! </a:t>
            </a:r>
            <a:r>
              <a:rPr lang="fr-FR" sz="2800" dirty="0">
                <a:solidFill>
                  <a:schemeClr val="bg1"/>
                </a:solidFill>
                <a:latin typeface="Arial" panose="020B0604020202020204" pitchFamily="34" charset="0"/>
                <a:cs typeface="Arial" panose="020B0604020202020204" pitchFamily="34" charset="0"/>
              </a:rPr>
              <a:t>(24)</a:t>
            </a:r>
          </a:p>
          <a:p>
            <a:pPr marL="342900" indent="-342900">
              <a:buAutoNum type="arabicPeriod"/>
            </a:pPr>
            <a:endParaRPr lang="fr-FR" sz="2400" b="1" dirty="0">
              <a:solidFill>
                <a:schemeClr val="bg1"/>
              </a:solidFill>
              <a:latin typeface="Arial" panose="020B0604020202020204" pitchFamily="34" charset="0"/>
              <a:cs typeface="Arial" panose="020B0604020202020204" pitchFamily="34" charset="0"/>
            </a:endParaRPr>
          </a:p>
          <a:p>
            <a:pPr algn="ctr"/>
            <a:r>
              <a:rPr lang="fr-FR" sz="4000" b="1" dirty="0">
                <a:solidFill>
                  <a:srgbClr val="00FDFF"/>
                </a:solidFill>
                <a:latin typeface="Arial" panose="020B0604020202020204" pitchFamily="34" charset="0"/>
                <a:cs typeface="Arial" panose="020B0604020202020204" pitchFamily="34" charset="0"/>
              </a:rPr>
              <a:t>La personne de Josué</a:t>
            </a:r>
          </a:p>
        </p:txBody>
      </p:sp>
      <p:sp>
        <p:nvSpPr>
          <p:cNvPr id="3" name="Espace réservé du numéro de diapositive 2">
            <a:extLst>
              <a:ext uri="{FF2B5EF4-FFF2-40B4-BE49-F238E27FC236}">
                <a16:creationId xmlns:a16="http://schemas.microsoft.com/office/drawing/2014/main" id="{E7080CA0-D441-794C-ABB9-7C17DA21F0CD}"/>
              </a:ext>
            </a:extLst>
          </p:cNvPr>
          <p:cNvSpPr>
            <a:spLocks noGrp="1"/>
          </p:cNvSpPr>
          <p:nvPr>
            <p:ph type="sldNum" sz="quarter" idx="12"/>
          </p:nvPr>
        </p:nvSpPr>
        <p:spPr/>
        <p:txBody>
          <a:bodyPr/>
          <a:lstStyle/>
          <a:p>
            <a:fld id="{D82C1261-4656-5644-B6EF-C413DB42E0F0}" type="slidenum">
              <a:rPr lang="fr-FR" smtClean="0"/>
              <a:t>3</a:t>
            </a:fld>
            <a:endParaRPr lang="fr-FR"/>
          </a:p>
        </p:txBody>
      </p:sp>
    </p:spTree>
    <p:extLst>
      <p:ext uri="{BB962C8B-B14F-4D97-AF65-F5344CB8AC3E}">
        <p14:creationId xmlns:p14="http://schemas.microsoft.com/office/powerpoint/2010/main" val="403067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6ACC10-213F-DF4B-BC93-84EEE8D62F3E}"/>
              </a:ext>
            </a:extLst>
          </p:cNvPr>
          <p:cNvSpPr txBox="1"/>
          <p:nvPr/>
        </p:nvSpPr>
        <p:spPr>
          <a:xfrm>
            <a:off x="66483" y="751344"/>
            <a:ext cx="12059034" cy="5355312"/>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6. L’ennemi intérieur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7-8.1-29)</a:t>
            </a:r>
          </a:p>
          <a:p>
            <a:pPr algn="just"/>
            <a:endParaRPr lang="fr-FR" b="1" dirty="0">
              <a:solidFill>
                <a:schemeClr val="bg1"/>
              </a:solidFill>
              <a:latin typeface="Arial" panose="020B0604020202020204" pitchFamily="34" charset="0"/>
              <a:cs typeface="Arial" panose="020B0604020202020204" pitchFamily="34" charset="0"/>
            </a:endParaRPr>
          </a:p>
          <a:p>
            <a:pPr algn="just"/>
            <a:endParaRPr lang="fr-FR" sz="3600"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Le péché d’Acan : de nos jours ?</a:t>
            </a:r>
          </a:p>
          <a:p>
            <a:pPr algn="just"/>
            <a:endParaRPr lang="fr-FR" sz="3600"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Responsabilité personnelle envers la communauté ?</a:t>
            </a:r>
          </a:p>
          <a:p>
            <a:pPr algn="just"/>
            <a:endParaRPr lang="fr-FR" sz="3600"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Responsabilité de la communauté envers l’individu ?</a:t>
            </a:r>
          </a:p>
          <a:p>
            <a:pPr algn="just"/>
            <a:endParaRPr lang="fr-FR" sz="3600"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Comment réfléchir à cela sans décourager ?</a:t>
            </a:r>
          </a:p>
        </p:txBody>
      </p:sp>
      <p:sp>
        <p:nvSpPr>
          <p:cNvPr id="2" name="Espace réservé du numéro de diapositive 1">
            <a:extLst>
              <a:ext uri="{FF2B5EF4-FFF2-40B4-BE49-F238E27FC236}">
                <a16:creationId xmlns:a16="http://schemas.microsoft.com/office/drawing/2014/main" id="{BD120C24-128A-B340-B659-C570E8217A4C}"/>
              </a:ext>
            </a:extLst>
          </p:cNvPr>
          <p:cNvSpPr>
            <a:spLocks noGrp="1"/>
          </p:cNvSpPr>
          <p:nvPr>
            <p:ph type="sldNum" sz="quarter" idx="12"/>
          </p:nvPr>
        </p:nvSpPr>
        <p:spPr/>
        <p:txBody>
          <a:bodyPr/>
          <a:lstStyle/>
          <a:p>
            <a:fld id="{D82C1261-4656-5644-B6EF-C413DB42E0F0}" type="slidenum">
              <a:rPr lang="fr-FR" smtClean="0"/>
              <a:t>30</a:t>
            </a:fld>
            <a:endParaRPr lang="fr-FR"/>
          </a:p>
        </p:txBody>
      </p:sp>
    </p:spTree>
    <p:extLst>
      <p:ext uri="{BB962C8B-B14F-4D97-AF65-F5344CB8AC3E}">
        <p14:creationId xmlns:p14="http://schemas.microsoft.com/office/powerpoint/2010/main" val="13101553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B8E6E68-4FA4-8F41-9119-5AA7EDEDE4B2}"/>
              </a:ext>
            </a:extLst>
          </p:cNvPr>
          <p:cNvSpPr txBox="1"/>
          <p:nvPr/>
        </p:nvSpPr>
        <p:spPr>
          <a:xfrm>
            <a:off x="315028" y="1213009"/>
            <a:ext cx="11561944" cy="4431983"/>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7. Loyauté ultime : adorer dans une zone de guerre </a:t>
            </a:r>
          </a:p>
          <a:p>
            <a:pPr algn="ctr"/>
            <a:r>
              <a:rPr lang="fr-FR" sz="2400" dirty="0">
                <a:solidFill>
                  <a:srgbClr val="00FDFF"/>
                </a:solidFill>
                <a:latin typeface="Arial" panose="020B0604020202020204" pitchFamily="34" charset="0"/>
                <a:cs typeface="Arial" panose="020B0604020202020204" pitchFamily="34" charset="0"/>
              </a:rPr>
              <a:t>(</a:t>
            </a:r>
            <a:r>
              <a:rPr lang="fr-FR" sz="2400" dirty="0" err="1">
                <a:solidFill>
                  <a:srgbClr val="00FDFF"/>
                </a:solidFill>
                <a:latin typeface="Arial" panose="020B0604020202020204" pitchFamily="34" charset="0"/>
                <a:cs typeface="Arial" panose="020B0604020202020204" pitchFamily="34" charset="0"/>
              </a:rPr>
              <a:t>Js</a:t>
            </a:r>
            <a:r>
              <a:rPr lang="fr-FR" sz="2400" dirty="0">
                <a:solidFill>
                  <a:srgbClr val="00FDFF"/>
                </a:solidFill>
                <a:latin typeface="Arial" panose="020B0604020202020204" pitchFamily="34" charset="0"/>
                <a:cs typeface="Arial" panose="020B0604020202020204" pitchFamily="34" charset="0"/>
              </a:rPr>
              <a:t> 5.1-7; 8.30-35)</a:t>
            </a:r>
          </a:p>
          <a:p>
            <a:endParaRPr lang="fr-FR" b="1" dirty="0">
              <a:solidFill>
                <a:schemeClr val="bg1"/>
              </a:solidFill>
              <a:latin typeface="Arial" panose="020B0604020202020204" pitchFamily="34" charset="0"/>
              <a:cs typeface="Arial" panose="020B0604020202020204" pitchFamily="34" charset="0"/>
            </a:endParaRPr>
          </a:p>
          <a:p>
            <a:pPr algn="just"/>
            <a:r>
              <a:rPr lang="fr-FR" sz="2400" b="1" u="none" strike="noStrike" dirty="0">
                <a:solidFill>
                  <a:schemeClr val="bg1"/>
                </a:solidFill>
                <a:effectLst/>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5.2-5,10)</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2</a:t>
            </a:r>
            <a:r>
              <a:rPr lang="fr-FR" sz="3600" b="1" i="1" u="none" strike="noStrike" dirty="0">
                <a:solidFill>
                  <a:schemeClr val="bg1"/>
                </a:solidFill>
                <a:effectLst/>
                <a:latin typeface="Arial" panose="020B0604020202020204" pitchFamily="34" charset="0"/>
                <a:cs typeface="Arial" panose="020B0604020202020204" pitchFamily="34" charset="0"/>
              </a:rPr>
              <a:t>A cette époque-là, l’Eternel dit à Josué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 Fais-toi des couteaux de pierre et circoncis une nouvelle fois les Israélites. » </a:t>
            </a:r>
            <a:r>
              <a:rPr lang="fr-FR" sz="3600" b="1" i="1" u="none" strike="noStrike" baseline="30000" dirty="0">
                <a:solidFill>
                  <a:schemeClr val="bg1"/>
                </a:solidFill>
                <a:effectLst/>
                <a:latin typeface="Arial" panose="020B0604020202020204" pitchFamily="34" charset="0"/>
                <a:cs typeface="Arial" panose="020B0604020202020204" pitchFamily="34" charset="0"/>
              </a:rPr>
              <a:t>3</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Josué se fit des couteaux de pierre et circoncit les Israélites sur la colline d’</a:t>
            </a:r>
            <a:r>
              <a:rPr lang="fr-FR" sz="3600" b="1" i="1" u="none" strike="noStrike" dirty="0" err="1">
                <a:solidFill>
                  <a:schemeClr val="bg1"/>
                </a:solidFill>
                <a:effectLst/>
                <a:latin typeface="Arial" panose="020B0604020202020204" pitchFamily="34" charset="0"/>
                <a:cs typeface="Arial" panose="020B0604020202020204" pitchFamily="34" charset="0"/>
              </a:rPr>
              <a:t>Araloth</a:t>
            </a:r>
            <a:r>
              <a:rPr lang="fr-FR" sz="3600" b="1" i="1" u="none" strike="noStrike" dirty="0">
                <a:solidFill>
                  <a:schemeClr val="bg1"/>
                </a:solidFill>
                <a:effectLst/>
                <a:latin typeface="Arial" panose="020B0604020202020204" pitchFamily="34" charset="0"/>
                <a:cs typeface="Arial" panose="020B0604020202020204" pitchFamily="34" charset="0"/>
              </a:rPr>
              <a:t>. </a:t>
            </a:r>
          </a:p>
        </p:txBody>
      </p:sp>
      <p:sp>
        <p:nvSpPr>
          <p:cNvPr id="2" name="Espace réservé du numéro de diapositive 1">
            <a:extLst>
              <a:ext uri="{FF2B5EF4-FFF2-40B4-BE49-F238E27FC236}">
                <a16:creationId xmlns:a16="http://schemas.microsoft.com/office/drawing/2014/main" id="{6E131B0F-2F23-844C-A765-E1D4833EE0B0}"/>
              </a:ext>
            </a:extLst>
          </p:cNvPr>
          <p:cNvSpPr>
            <a:spLocks noGrp="1"/>
          </p:cNvSpPr>
          <p:nvPr>
            <p:ph type="sldNum" sz="quarter" idx="12"/>
          </p:nvPr>
        </p:nvSpPr>
        <p:spPr/>
        <p:txBody>
          <a:bodyPr/>
          <a:lstStyle/>
          <a:p>
            <a:fld id="{D82C1261-4656-5644-B6EF-C413DB42E0F0}" type="slidenum">
              <a:rPr lang="fr-FR" smtClean="0"/>
              <a:t>31</a:t>
            </a:fld>
            <a:endParaRPr lang="fr-FR"/>
          </a:p>
        </p:txBody>
      </p:sp>
    </p:spTree>
    <p:extLst>
      <p:ext uri="{BB962C8B-B14F-4D97-AF65-F5344CB8AC3E}">
        <p14:creationId xmlns:p14="http://schemas.microsoft.com/office/powerpoint/2010/main" val="1250114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B8E6E68-4FA4-8F41-9119-5AA7EDEDE4B2}"/>
              </a:ext>
            </a:extLst>
          </p:cNvPr>
          <p:cNvSpPr txBox="1"/>
          <p:nvPr/>
        </p:nvSpPr>
        <p:spPr>
          <a:xfrm>
            <a:off x="315028" y="674400"/>
            <a:ext cx="11561944" cy="5509200"/>
          </a:xfrm>
          <a:prstGeom prst="rect">
            <a:avLst/>
          </a:prstGeom>
          <a:noFill/>
        </p:spPr>
        <p:txBody>
          <a:bodyPr wrap="square">
            <a:spAutoFit/>
          </a:bodyPr>
          <a:lstStyle/>
          <a:p>
            <a:pPr algn="ctr"/>
            <a:r>
              <a:rPr lang="fr-FR" sz="3200" b="1" dirty="0">
                <a:solidFill>
                  <a:srgbClr val="00FDFF"/>
                </a:solidFill>
                <a:latin typeface="Arial" panose="020B0604020202020204" pitchFamily="34" charset="0"/>
                <a:cs typeface="Arial" panose="020B0604020202020204" pitchFamily="34" charset="0"/>
              </a:rPr>
              <a:t>7. Loyauté ultime : adorer dans une zone de guerre </a:t>
            </a:r>
          </a:p>
          <a:p>
            <a:pPr algn="ctr"/>
            <a:r>
              <a:rPr lang="fr-FR" sz="2000" dirty="0">
                <a:solidFill>
                  <a:srgbClr val="00FDFF"/>
                </a:solidFill>
                <a:latin typeface="Arial" panose="020B0604020202020204" pitchFamily="34" charset="0"/>
                <a:cs typeface="Arial" panose="020B0604020202020204" pitchFamily="34" charset="0"/>
              </a:rPr>
              <a:t>(</a:t>
            </a:r>
            <a:r>
              <a:rPr lang="fr-FR" sz="2000" dirty="0" err="1">
                <a:solidFill>
                  <a:srgbClr val="00FDFF"/>
                </a:solidFill>
                <a:latin typeface="Arial" panose="020B0604020202020204" pitchFamily="34" charset="0"/>
                <a:cs typeface="Arial" panose="020B0604020202020204" pitchFamily="34" charset="0"/>
              </a:rPr>
              <a:t>Js</a:t>
            </a:r>
            <a:r>
              <a:rPr lang="fr-FR" sz="2000" dirty="0">
                <a:solidFill>
                  <a:srgbClr val="00FDFF"/>
                </a:solidFill>
                <a:latin typeface="Arial" panose="020B0604020202020204" pitchFamily="34" charset="0"/>
                <a:cs typeface="Arial" panose="020B0604020202020204" pitchFamily="34" charset="0"/>
              </a:rPr>
              <a:t> 5.1-7; 8.30-35)</a:t>
            </a:r>
          </a:p>
          <a:p>
            <a:endParaRPr lang="fr-FR" sz="2400" b="1" dirty="0">
              <a:solidFill>
                <a:schemeClr val="bg1"/>
              </a:solidFill>
              <a:latin typeface="Arial" panose="020B0604020202020204" pitchFamily="34" charset="0"/>
              <a:cs typeface="Arial" panose="020B0604020202020204" pitchFamily="34" charset="0"/>
            </a:endParaRPr>
          </a:p>
          <a:p>
            <a:pPr algn="just"/>
            <a:r>
              <a:rPr lang="fr-FR" sz="2400" b="1" u="none" strike="noStrike" dirty="0">
                <a:solidFill>
                  <a:schemeClr val="bg1"/>
                </a:solidFill>
                <a:effectLst/>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5.2-5,10)</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4</a:t>
            </a:r>
            <a:r>
              <a:rPr lang="fr-FR" sz="3600" b="1" i="1" u="none" strike="noStrike" dirty="0">
                <a:solidFill>
                  <a:schemeClr val="bg1"/>
                </a:solidFill>
                <a:effectLst/>
                <a:latin typeface="Arial" panose="020B0604020202020204" pitchFamily="34" charset="0"/>
                <a:cs typeface="Arial" panose="020B0604020202020204" pitchFamily="34" charset="0"/>
              </a:rPr>
              <a:t>Voici la raison pour laquelle Josué les circoncit : tout le peuple sorti d’Egypte, les hommes, tous les hommes de guerre, étaient morts dans le désert pendant la route, après leur sortie d’Egypte ; </a:t>
            </a:r>
            <a:r>
              <a:rPr lang="fr-FR" sz="3600" b="1" i="1" strike="noStrike" baseline="30000" dirty="0">
                <a:solidFill>
                  <a:schemeClr val="bg1"/>
                </a:solidFill>
                <a:effectLst/>
                <a:latin typeface="Arial" panose="020B0604020202020204" pitchFamily="34" charset="0"/>
                <a:cs typeface="Arial" panose="020B0604020202020204" pitchFamily="34" charset="0"/>
              </a:rPr>
              <a:t>5</a:t>
            </a:r>
            <a:r>
              <a:rPr lang="fr-FR" sz="3600" b="1" i="1" strike="noStrike" dirty="0">
                <a:solidFill>
                  <a:schemeClr val="bg1"/>
                </a:solidFill>
                <a:effectLst/>
                <a:latin typeface="Arial" panose="020B0604020202020204" pitchFamily="34" charset="0"/>
                <a:cs typeface="Arial" panose="020B0604020202020204" pitchFamily="34" charset="0"/>
              </a:rPr>
              <a:t>or,</a:t>
            </a:r>
            <a:r>
              <a:rPr lang="fr-FR" sz="3600" b="1" i="1" u="sng" strike="noStrike" dirty="0">
                <a:solidFill>
                  <a:schemeClr val="bg1"/>
                </a:solidFill>
                <a:effectLst/>
                <a:latin typeface="Arial" panose="020B0604020202020204" pitchFamily="34" charset="0"/>
                <a:cs typeface="Arial" panose="020B0604020202020204" pitchFamily="34" charset="0"/>
              </a:rPr>
              <a:t> tout ce peuple sorti d’Egypte était circoncis</a:t>
            </a:r>
            <a:r>
              <a:rPr lang="fr-FR" sz="3600" b="1" i="1" u="none" strike="noStrike" dirty="0">
                <a:solidFill>
                  <a:schemeClr val="bg1"/>
                </a:solidFill>
                <a:effectLst/>
                <a:latin typeface="Arial" panose="020B0604020202020204" pitchFamily="34" charset="0"/>
                <a:cs typeface="Arial" panose="020B0604020202020204" pitchFamily="34" charset="0"/>
              </a:rPr>
              <a:t>, tandis que </a:t>
            </a:r>
            <a:r>
              <a:rPr lang="fr-FR" sz="3600" b="1" i="1" u="sng" strike="noStrike" dirty="0">
                <a:solidFill>
                  <a:schemeClr val="bg1"/>
                </a:solidFill>
                <a:effectLst/>
                <a:latin typeface="Arial" panose="020B0604020202020204" pitchFamily="34" charset="0"/>
                <a:cs typeface="Arial" panose="020B0604020202020204" pitchFamily="34" charset="0"/>
              </a:rPr>
              <a:t>le peuple né dans le désert</a:t>
            </a:r>
            <a:r>
              <a:rPr lang="fr-FR" sz="3600" b="1" i="1" strike="noStrike" dirty="0">
                <a:solidFill>
                  <a:schemeClr val="bg1"/>
                </a:solidFill>
                <a:effectLst/>
                <a:latin typeface="Arial" panose="020B0604020202020204" pitchFamily="34" charset="0"/>
                <a:cs typeface="Arial" panose="020B0604020202020204" pitchFamily="34" charset="0"/>
              </a:rPr>
              <a:t> pendant la route, après la sortie d’Egypte, </a:t>
            </a:r>
            <a:r>
              <a:rPr lang="fr-FR" sz="3600" b="1" i="1" u="sng" strike="noStrike" dirty="0">
                <a:solidFill>
                  <a:schemeClr val="bg1"/>
                </a:solidFill>
                <a:effectLst/>
                <a:latin typeface="Arial" panose="020B0604020202020204" pitchFamily="34" charset="0"/>
                <a:cs typeface="Arial" panose="020B0604020202020204" pitchFamily="34" charset="0"/>
              </a:rPr>
              <a:t>n’avait pas été circoncis</a:t>
            </a:r>
            <a:r>
              <a:rPr lang="fr-FR" sz="3600" b="1" i="1" u="none" strike="noStrike" dirty="0">
                <a:solidFill>
                  <a:schemeClr val="bg1"/>
                </a:solidFill>
                <a:effectLst/>
                <a:latin typeface="Arial" panose="020B0604020202020204" pitchFamily="34" charset="0"/>
                <a:cs typeface="Arial" panose="020B0604020202020204" pitchFamily="34" charset="0"/>
              </a:rPr>
              <a:t>. </a:t>
            </a:r>
          </a:p>
        </p:txBody>
      </p:sp>
      <p:sp>
        <p:nvSpPr>
          <p:cNvPr id="2" name="Espace réservé du numéro de diapositive 1">
            <a:extLst>
              <a:ext uri="{FF2B5EF4-FFF2-40B4-BE49-F238E27FC236}">
                <a16:creationId xmlns:a16="http://schemas.microsoft.com/office/drawing/2014/main" id="{6E131B0F-2F23-844C-A765-E1D4833EE0B0}"/>
              </a:ext>
            </a:extLst>
          </p:cNvPr>
          <p:cNvSpPr>
            <a:spLocks noGrp="1"/>
          </p:cNvSpPr>
          <p:nvPr>
            <p:ph type="sldNum" sz="quarter" idx="12"/>
          </p:nvPr>
        </p:nvSpPr>
        <p:spPr/>
        <p:txBody>
          <a:bodyPr/>
          <a:lstStyle/>
          <a:p>
            <a:fld id="{D82C1261-4656-5644-B6EF-C413DB42E0F0}" type="slidenum">
              <a:rPr lang="fr-FR" smtClean="0"/>
              <a:t>32</a:t>
            </a:fld>
            <a:endParaRPr lang="fr-FR"/>
          </a:p>
        </p:txBody>
      </p:sp>
    </p:spTree>
    <p:extLst>
      <p:ext uri="{BB962C8B-B14F-4D97-AF65-F5344CB8AC3E}">
        <p14:creationId xmlns:p14="http://schemas.microsoft.com/office/powerpoint/2010/main" val="31328442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B8E6E68-4FA4-8F41-9119-5AA7EDEDE4B2}"/>
              </a:ext>
            </a:extLst>
          </p:cNvPr>
          <p:cNvSpPr txBox="1"/>
          <p:nvPr/>
        </p:nvSpPr>
        <p:spPr>
          <a:xfrm>
            <a:off x="315028" y="2028617"/>
            <a:ext cx="11561944" cy="3293209"/>
          </a:xfrm>
          <a:prstGeom prst="rect">
            <a:avLst/>
          </a:prstGeom>
          <a:noFill/>
        </p:spPr>
        <p:txBody>
          <a:bodyPr wrap="square">
            <a:spAutoFit/>
          </a:bodyPr>
          <a:lstStyle/>
          <a:p>
            <a:pPr algn="ctr"/>
            <a:r>
              <a:rPr lang="fr-FR" sz="3200" b="1" dirty="0">
                <a:solidFill>
                  <a:srgbClr val="00FDFF"/>
                </a:solidFill>
                <a:latin typeface="Arial" panose="020B0604020202020204" pitchFamily="34" charset="0"/>
                <a:cs typeface="Arial" panose="020B0604020202020204" pitchFamily="34" charset="0"/>
              </a:rPr>
              <a:t>7. Loyauté ultime : adorer dans une zone de guerre </a:t>
            </a:r>
          </a:p>
          <a:p>
            <a:pPr algn="ctr"/>
            <a:r>
              <a:rPr lang="fr-FR" sz="2000" dirty="0">
                <a:solidFill>
                  <a:srgbClr val="00FDFF"/>
                </a:solidFill>
                <a:latin typeface="Arial" panose="020B0604020202020204" pitchFamily="34" charset="0"/>
                <a:cs typeface="Arial" panose="020B0604020202020204" pitchFamily="34" charset="0"/>
              </a:rPr>
              <a:t>(</a:t>
            </a:r>
            <a:r>
              <a:rPr lang="fr-FR" sz="2000" dirty="0" err="1">
                <a:solidFill>
                  <a:srgbClr val="00FDFF"/>
                </a:solidFill>
                <a:latin typeface="Arial" panose="020B0604020202020204" pitchFamily="34" charset="0"/>
                <a:cs typeface="Arial" panose="020B0604020202020204" pitchFamily="34" charset="0"/>
              </a:rPr>
              <a:t>Js</a:t>
            </a:r>
            <a:r>
              <a:rPr lang="fr-FR" sz="2000" dirty="0">
                <a:solidFill>
                  <a:srgbClr val="00FDFF"/>
                </a:solidFill>
                <a:latin typeface="Arial" panose="020B0604020202020204" pitchFamily="34" charset="0"/>
                <a:cs typeface="Arial" panose="020B0604020202020204" pitchFamily="34" charset="0"/>
              </a:rPr>
              <a:t> 5.1-7; 8.30-35)</a:t>
            </a:r>
          </a:p>
          <a:p>
            <a:endParaRPr lang="fr-FR" sz="2400" b="1" dirty="0">
              <a:solidFill>
                <a:schemeClr val="bg1"/>
              </a:solidFill>
              <a:latin typeface="Arial" panose="020B0604020202020204" pitchFamily="34" charset="0"/>
              <a:cs typeface="Arial" panose="020B0604020202020204" pitchFamily="34" charset="0"/>
            </a:endParaRPr>
          </a:p>
          <a:p>
            <a:pPr algn="just"/>
            <a:r>
              <a:rPr lang="fr-FR" sz="2400" b="1" u="none" strike="noStrike" dirty="0">
                <a:solidFill>
                  <a:schemeClr val="bg1"/>
                </a:solidFill>
                <a:effectLst/>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5.2-5,10)</a:t>
            </a:r>
            <a:endParaRPr lang="fr-FR" sz="2400" b="1" i="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10</a:t>
            </a:r>
            <a:r>
              <a:rPr lang="fr-FR" sz="3600" b="1" i="1" u="none" strike="noStrike" dirty="0">
                <a:solidFill>
                  <a:schemeClr val="bg1"/>
                </a:solidFill>
                <a:effectLst/>
                <a:latin typeface="Arial" panose="020B0604020202020204" pitchFamily="34" charset="0"/>
                <a:cs typeface="Arial" panose="020B0604020202020204" pitchFamily="34" charset="0"/>
              </a:rPr>
              <a:t>Les Israélites campèrent à Guilgal. Ils </a:t>
            </a:r>
            <a:r>
              <a:rPr lang="fr-FR" sz="3600" b="1" i="1" u="sng" strike="noStrike" dirty="0">
                <a:solidFill>
                  <a:schemeClr val="bg1"/>
                </a:solidFill>
                <a:effectLst/>
                <a:latin typeface="Arial" panose="020B0604020202020204" pitchFamily="34" charset="0"/>
                <a:cs typeface="Arial" panose="020B0604020202020204" pitchFamily="34" charset="0"/>
              </a:rPr>
              <a:t>célébrèrent la Pâque</a:t>
            </a:r>
            <a:r>
              <a:rPr lang="fr-FR" sz="3600" b="1" i="1" u="none" strike="noStrike" dirty="0">
                <a:solidFill>
                  <a:schemeClr val="bg1"/>
                </a:solidFill>
                <a:effectLst/>
                <a:latin typeface="Arial" panose="020B0604020202020204" pitchFamily="34" charset="0"/>
                <a:cs typeface="Arial" panose="020B0604020202020204" pitchFamily="34" charset="0"/>
              </a:rPr>
              <a:t> le 14</a:t>
            </a:r>
            <a:r>
              <a:rPr lang="fr-FR" sz="3600" b="1" i="1" u="none" strike="noStrike" baseline="30000" dirty="0">
                <a:solidFill>
                  <a:schemeClr val="bg1"/>
                </a:solidFill>
                <a:effectLst/>
                <a:latin typeface="Arial" panose="020B0604020202020204" pitchFamily="34" charset="0"/>
                <a:cs typeface="Arial" panose="020B0604020202020204" pitchFamily="34" charset="0"/>
              </a:rPr>
              <a:t>e</a:t>
            </a:r>
            <a:r>
              <a:rPr lang="fr-FR" sz="3600" b="1" i="1" u="none" strike="noStrike" dirty="0">
                <a:solidFill>
                  <a:schemeClr val="bg1"/>
                </a:solidFill>
                <a:effectLst/>
                <a:latin typeface="Arial" panose="020B0604020202020204" pitchFamily="34" charset="0"/>
                <a:cs typeface="Arial" panose="020B0604020202020204" pitchFamily="34" charset="0"/>
              </a:rPr>
              <a:t> jour du mois, sur le soir, dans les plaines de Jéricho.</a:t>
            </a:r>
          </a:p>
        </p:txBody>
      </p:sp>
      <p:sp>
        <p:nvSpPr>
          <p:cNvPr id="2" name="Espace réservé du numéro de diapositive 1">
            <a:extLst>
              <a:ext uri="{FF2B5EF4-FFF2-40B4-BE49-F238E27FC236}">
                <a16:creationId xmlns:a16="http://schemas.microsoft.com/office/drawing/2014/main" id="{6E131B0F-2F23-844C-A765-E1D4833EE0B0}"/>
              </a:ext>
            </a:extLst>
          </p:cNvPr>
          <p:cNvSpPr>
            <a:spLocks noGrp="1"/>
          </p:cNvSpPr>
          <p:nvPr>
            <p:ph type="sldNum" sz="quarter" idx="12"/>
          </p:nvPr>
        </p:nvSpPr>
        <p:spPr/>
        <p:txBody>
          <a:bodyPr/>
          <a:lstStyle/>
          <a:p>
            <a:fld id="{D82C1261-4656-5644-B6EF-C413DB42E0F0}" type="slidenum">
              <a:rPr lang="fr-FR" smtClean="0"/>
              <a:t>33</a:t>
            </a:fld>
            <a:endParaRPr lang="fr-FR"/>
          </a:p>
        </p:txBody>
      </p:sp>
    </p:spTree>
    <p:extLst>
      <p:ext uri="{BB962C8B-B14F-4D97-AF65-F5344CB8AC3E}">
        <p14:creationId xmlns:p14="http://schemas.microsoft.com/office/powerpoint/2010/main" val="3860259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B8E6E68-4FA4-8F41-9119-5AA7EDEDE4B2}"/>
              </a:ext>
            </a:extLst>
          </p:cNvPr>
          <p:cNvSpPr txBox="1"/>
          <p:nvPr/>
        </p:nvSpPr>
        <p:spPr>
          <a:xfrm>
            <a:off x="208655" y="2028617"/>
            <a:ext cx="11774690" cy="2800767"/>
          </a:xfrm>
          <a:prstGeom prst="rect">
            <a:avLst/>
          </a:prstGeom>
          <a:noFill/>
        </p:spPr>
        <p:txBody>
          <a:bodyPr wrap="square">
            <a:spAutoFit/>
          </a:bodyPr>
          <a:lstStyle/>
          <a:p>
            <a:pPr algn="ctr"/>
            <a:r>
              <a:rPr lang="fr-FR" sz="3200" b="1" dirty="0">
                <a:solidFill>
                  <a:srgbClr val="00FDFF"/>
                </a:solidFill>
                <a:latin typeface="Arial" panose="020B0604020202020204" pitchFamily="34" charset="0"/>
                <a:cs typeface="Arial" panose="020B0604020202020204" pitchFamily="34" charset="0"/>
              </a:rPr>
              <a:t>7. Loyauté suprême : Louange dans la guerre </a:t>
            </a:r>
            <a:r>
              <a:rPr lang="fr-FR" sz="2400" dirty="0">
                <a:solidFill>
                  <a:srgbClr val="00FDFF"/>
                </a:solidFill>
                <a:latin typeface="Arial" panose="020B0604020202020204" pitchFamily="34" charset="0"/>
                <a:cs typeface="Arial" panose="020B0604020202020204" pitchFamily="34" charset="0"/>
              </a:rPr>
              <a:t>(</a:t>
            </a:r>
            <a:r>
              <a:rPr lang="fr-FR" sz="2400" dirty="0" err="1">
                <a:solidFill>
                  <a:srgbClr val="00FDFF"/>
                </a:solidFill>
                <a:latin typeface="Arial" panose="020B0604020202020204" pitchFamily="34" charset="0"/>
                <a:cs typeface="Arial" panose="020B0604020202020204" pitchFamily="34" charset="0"/>
              </a:rPr>
              <a:t>Js</a:t>
            </a:r>
            <a:r>
              <a:rPr lang="fr-FR" sz="2400" dirty="0">
                <a:solidFill>
                  <a:srgbClr val="00FDFF"/>
                </a:solidFill>
                <a:latin typeface="Arial" panose="020B0604020202020204" pitchFamily="34" charset="0"/>
                <a:cs typeface="Arial" panose="020B0604020202020204" pitchFamily="34" charset="0"/>
              </a:rPr>
              <a:t> 5.1-7; 8.30-35)</a:t>
            </a:r>
          </a:p>
          <a:p>
            <a:endParaRPr lang="fr-FR" b="1" dirty="0">
              <a:solidFill>
                <a:schemeClr val="bg1"/>
              </a:solidFill>
              <a:latin typeface="Arial" panose="020B0604020202020204" pitchFamily="34" charset="0"/>
              <a:cs typeface="Arial" panose="020B0604020202020204" pitchFamily="34" charset="0"/>
            </a:endParaRPr>
          </a:p>
          <a:p>
            <a:endParaRPr lang="fr-FR" b="1" dirty="0">
              <a:solidFill>
                <a:schemeClr val="bg1"/>
              </a:solidFill>
              <a:latin typeface="Arial" panose="020B0604020202020204" pitchFamily="34" charset="0"/>
              <a:cs typeface="Arial" panose="020B0604020202020204" pitchFamily="34" charset="0"/>
            </a:endParaRPr>
          </a:p>
          <a:p>
            <a:r>
              <a:rPr lang="fr-FR" sz="3600" b="1" dirty="0">
                <a:solidFill>
                  <a:schemeClr val="bg1"/>
                </a:solidFill>
                <a:latin typeface="Arial" panose="020B0604020202020204" pitchFamily="34" charset="0"/>
                <a:cs typeface="Arial" panose="020B0604020202020204" pitchFamily="34" charset="0"/>
              </a:rPr>
              <a:t>- Comment comparer le péché d’Acan avec celui-ci et pourtant Dieu n’en a pas fait rigueur, alors que pour Moïse, à son retour d’Égypte, si…</a:t>
            </a:r>
          </a:p>
        </p:txBody>
      </p:sp>
      <p:sp>
        <p:nvSpPr>
          <p:cNvPr id="2" name="Espace réservé du numéro de diapositive 1">
            <a:extLst>
              <a:ext uri="{FF2B5EF4-FFF2-40B4-BE49-F238E27FC236}">
                <a16:creationId xmlns:a16="http://schemas.microsoft.com/office/drawing/2014/main" id="{6E131B0F-2F23-844C-A765-E1D4833EE0B0}"/>
              </a:ext>
            </a:extLst>
          </p:cNvPr>
          <p:cNvSpPr>
            <a:spLocks noGrp="1"/>
          </p:cNvSpPr>
          <p:nvPr>
            <p:ph type="sldNum" sz="quarter" idx="12"/>
          </p:nvPr>
        </p:nvSpPr>
        <p:spPr/>
        <p:txBody>
          <a:bodyPr/>
          <a:lstStyle/>
          <a:p>
            <a:fld id="{D82C1261-4656-5644-B6EF-C413DB42E0F0}" type="slidenum">
              <a:rPr lang="fr-FR" smtClean="0"/>
              <a:t>34</a:t>
            </a:fld>
            <a:endParaRPr lang="fr-FR"/>
          </a:p>
        </p:txBody>
      </p:sp>
    </p:spTree>
    <p:extLst>
      <p:ext uri="{BB962C8B-B14F-4D97-AF65-F5344CB8AC3E}">
        <p14:creationId xmlns:p14="http://schemas.microsoft.com/office/powerpoint/2010/main" val="5774925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D48C85F-CDC6-2E41-97CB-71ABADF5C78B}"/>
              </a:ext>
            </a:extLst>
          </p:cNvPr>
          <p:cNvSpPr txBox="1"/>
          <p:nvPr/>
        </p:nvSpPr>
        <p:spPr>
          <a:xfrm>
            <a:off x="173880" y="797511"/>
            <a:ext cx="11844241" cy="5262979"/>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8. Géants de la foi : Josué et Caleb </a:t>
            </a:r>
            <a:r>
              <a:rPr lang="fr-FR" sz="3200" dirty="0">
                <a:solidFill>
                  <a:srgbClr val="00FDFF"/>
                </a:solidFill>
                <a:latin typeface="Arial" panose="020B0604020202020204" pitchFamily="34" charset="0"/>
                <a:cs typeface="Arial" panose="020B0604020202020204" pitchFamily="34" charset="0"/>
              </a:rPr>
              <a:t>(</a:t>
            </a:r>
            <a:r>
              <a:rPr lang="fr-FR" sz="3200" dirty="0" err="1">
                <a:solidFill>
                  <a:srgbClr val="00FDFF"/>
                </a:solidFill>
                <a:latin typeface="Arial" panose="020B0604020202020204" pitchFamily="34" charset="0"/>
                <a:cs typeface="Arial" panose="020B0604020202020204" pitchFamily="34" charset="0"/>
              </a:rPr>
              <a:t>Js</a:t>
            </a:r>
            <a:r>
              <a:rPr lang="fr-FR" sz="3200" dirty="0">
                <a:solidFill>
                  <a:srgbClr val="00FDFF"/>
                </a:solidFill>
                <a:latin typeface="Arial" panose="020B0604020202020204" pitchFamily="34" charset="0"/>
                <a:cs typeface="Arial" panose="020B0604020202020204" pitchFamily="34" charset="0"/>
              </a:rPr>
              <a:t> 14.6-14; 19.49-51)</a:t>
            </a:r>
          </a:p>
          <a:p>
            <a:pPr algn="just"/>
            <a:endParaRPr lang="fr-FR" b="1" u="none" strike="noStrike" dirty="0">
              <a:solidFill>
                <a:schemeClr val="bg1"/>
              </a:solidFill>
              <a:effectLst/>
              <a:latin typeface="Arial" panose="020B0604020202020204" pitchFamily="34" charset="0"/>
              <a:cs typeface="Arial" panose="020B0604020202020204" pitchFamily="34" charset="0"/>
            </a:endParaRPr>
          </a:p>
          <a:p>
            <a:pPr algn="just"/>
            <a:r>
              <a:rPr lang="fr-FR" sz="2800" dirty="0">
                <a:solidFill>
                  <a:schemeClr val="bg1"/>
                </a:solidFill>
                <a:latin typeface="Arial" panose="020B0604020202020204" pitchFamily="34" charset="0"/>
                <a:cs typeface="Arial" panose="020B0604020202020204" pitchFamily="34" charset="0"/>
              </a:rPr>
              <a:t>(Hébreux 13.7)</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Souvenez-vous de vos conducteurs qui vous ont annoncé la parole de Dieu. Considérez quel est le bilan de leur vie et imitez leur foi.</a:t>
            </a:r>
          </a:p>
          <a:p>
            <a:pPr algn="just"/>
            <a:endParaRPr lang="fr-FR" b="1" i="1" dirty="0">
              <a:solidFill>
                <a:schemeClr val="bg1"/>
              </a:solidFill>
              <a:latin typeface="Arial" panose="020B0604020202020204" pitchFamily="34" charset="0"/>
              <a:cs typeface="Arial" panose="020B0604020202020204" pitchFamily="34" charset="0"/>
            </a:endParaRPr>
          </a:p>
          <a:p>
            <a:pPr algn="just"/>
            <a:endParaRPr lang="fr-FR" sz="3200" b="1" dirty="0">
              <a:solidFill>
                <a:schemeClr val="bg1"/>
              </a:solidFill>
              <a:latin typeface="Arial" panose="020B0604020202020204" pitchFamily="34" charset="0"/>
              <a:cs typeface="Arial" panose="020B0604020202020204" pitchFamily="34" charset="0"/>
            </a:endParaRPr>
          </a:p>
          <a:p>
            <a:pPr algn="just"/>
            <a:r>
              <a:rPr lang="fr-FR" sz="3200" b="1" dirty="0">
                <a:solidFill>
                  <a:schemeClr val="bg1"/>
                </a:solidFill>
                <a:latin typeface="Arial" panose="020B0604020202020204" pitchFamily="34" charset="0"/>
                <a:cs typeface="Arial" panose="020B0604020202020204" pitchFamily="34" charset="0"/>
              </a:rPr>
              <a:t>- Exemples vivants pour le peuple pendant des décennies</a:t>
            </a:r>
          </a:p>
          <a:p>
            <a:pPr algn="just"/>
            <a:endParaRPr lang="fr-FR" sz="3200" b="1" dirty="0">
              <a:solidFill>
                <a:schemeClr val="bg1"/>
              </a:solidFill>
              <a:latin typeface="Arial" panose="020B0604020202020204" pitchFamily="34" charset="0"/>
              <a:cs typeface="Arial" panose="020B0604020202020204" pitchFamily="34" charset="0"/>
            </a:endParaRPr>
          </a:p>
          <a:p>
            <a:pPr algn="just"/>
            <a:r>
              <a:rPr lang="fr-FR" sz="3200" b="1" dirty="0">
                <a:solidFill>
                  <a:schemeClr val="bg1"/>
                </a:solidFill>
                <a:latin typeface="Arial" panose="020B0604020202020204" pitchFamily="34" charset="0"/>
                <a:cs typeface="Arial" panose="020B0604020202020204" pitchFamily="34" charset="0"/>
              </a:rPr>
              <a:t>- Encouragement à nous</a:t>
            </a:r>
          </a:p>
        </p:txBody>
      </p:sp>
      <p:sp>
        <p:nvSpPr>
          <p:cNvPr id="2" name="Espace réservé du numéro de diapositive 1">
            <a:extLst>
              <a:ext uri="{FF2B5EF4-FFF2-40B4-BE49-F238E27FC236}">
                <a16:creationId xmlns:a16="http://schemas.microsoft.com/office/drawing/2014/main" id="{AD064109-0E80-8240-BE73-1D8BDCC2D8DC}"/>
              </a:ext>
            </a:extLst>
          </p:cNvPr>
          <p:cNvSpPr>
            <a:spLocks noGrp="1"/>
          </p:cNvSpPr>
          <p:nvPr>
            <p:ph type="sldNum" sz="quarter" idx="12"/>
          </p:nvPr>
        </p:nvSpPr>
        <p:spPr/>
        <p:txBody>
          <a:bodyPr/>
          <a:lstStyle/>
          <a:p>
            <a:fld id="{D82C1261-4656-5644-B6EF-C413DB42E0F0}" type="slidenum">
              <a:rPr lang="fr-FR" smtClean="0"/>
              <a:t>35</a:t>
            </a:fld>
            <a:endParaRPr lang="fr-FR"/>
          </a:p>
        </p:txBody>
      </p:sp>
    </p:spTree>
    <p:extLst>
      <p:ext uri="{BB962C8B-B14F-4D97-AF65-F5344CB8AC3E}">
        <p14:creationId xmlns:p14="http://schemas.microsoft.com/office/powerpoint/2010/main" val="24538968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EE84C4-F325-4A4F-9D67-A56850DFE1C4}"/>
              </a:ext>
            </a:extLst>
          </p:cNvPr>
          <p:cNvSpPr txBox="1"/>
          <p:nvPr/>
        </p:nvSpPr>
        <p:spPr>
          <a:xfrm>
            <a:off x="501568" y="1228398"/>
            <a:ext cx="11188864" cy="4401205"/>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14.6-14)</a:t>
            </a:r>
          </a:p>
          <a:p>
            <a:pPr algn="just"/>
            <a:r>
              <a:rPr lang="fr-FR" sz="3200" b="1" i="1" baseline="30000" dirty="0">
                <a:solidFill>
                  <a:schemeClr val="bg1"/>
                </a:solidFill>
                <a:latin typeface="Arial" panose="020B0604020202020204" pitchFamily="34" charset="0"/>
                <a:cs typeface="Arial" panose="020B0604020202020204" pitchFamily="34" charset="0"/>
              </a:rPr>
              <a:t>6</a:t>
            </a:r>
            <a:r>
              <a:rPr lang="fr-FR" sz="3200" b="1" i="1" u="none" strike="noStrike" dirty="0">
                <a:solidFill>
                  <a:schemeClr val="bg1"/>
                </a:solidFill>
                <a:effectLst/>
                <a:latin typeface="Arial" panose="020B0604020202020204" pitchFamily="34" charset="0"/>
                <a:cs typeface="Arial" panose="020B0604020202020204" pitchFamily="34" charset="0"/>
              </a:rPr>
              <a:t>Les Judéens s’approchèrent de Josué à Guilgal. </a:t>
            </a:r>
            <a:r>
              <a:rPr lang="fr-FR" sz="3200" b="1" i="1" u="sng" strike="noStrike" dirty="0">
                <a:solidFill>
                  <a:srgbClr val="FFC000"/>
                </a:solidFill>
                <a:effectLst/>
                <a:latin typeface="Arial" panose="020B0604020202020204" pitchFamily="34" charset="0"/>
                <a:cs typeface="Arial" panose="020B0604020202020204" pitchFamily="34" charset="0"/>
              </a:rPr>
              <a:t>Caleb,</a:t>
            </a:r>
            <a:r>
              <a:rPr lang="fr-FR" sz="3200" b="1" i="1" u="sng" strike="noStrike" dirty="0">
                <a:solidFill>
                  <a:schemeClr val="bg1"/>
                </a:solidFill>
                <a:effectLst/>
                <a:latin typeface="Arial" panose="020B0604020202020204" pitchFamily="34" charset="0"/>
                <a:cs typeface="Arial" panose="020B0604020202020204" pitchFamily="34" charset="0"/>
              </a:rPr>
              <a:t> fils de </a:t>
            </a:r>
            <a:r>
              <a:rPr lang="fr-FR" sz="3200" b="1" i="1" u="sng" strike="noStrike" dirty="0" err="1">
                <a:solidFill>
                  <a:schemeClr val="bg1"/>
                </a:solidFill>
                <a:effectLst/>
                <a:latin typeface="Arial" panose="020B0604020202020204" pitchFamily="34" charset="0"/>
                <a:cs typeface="Arial" panose="020B0604020202020204" pitchFamily="34" charset="0"/>
              </a:rPr>
              <a:t>Jephunné</a:t>
            </a:r>
            <a:r>
              <a:rPr lang="fr-FR" sz="3200" b="1" i="1" u="sng" strike="noStrike" dirty="0">
                <a:solidFill>
                  <a:schemeClr val="bg1"/>
                </a:solidFill>
                <a:effectLst/>
                <a:latin typeface="Arial" panose="020B0604020202020204" pitchFamily="34" charset="0"/>
                <a:cs typeface="Arial" panose="020B0604020202020204" pitchFamily="34" charset="0"/>
              </a:rPr>
              <a:t>, le </a:t>
            </a:r>
            <a:r>
              <a:rPr lang="fr-FR" sz="3200" b="1" i="1" u="sng" strike="noStrike" dirty="0" err="1">
                <a:solidFill>
                  <a:schemeClr val="bg1"/>
                </a:solidFill>
                <a:effectLst/>
                <a:latin typeface="Arial" panose="020B0604020202020204" pitchFamily="34" charset="0"/>
                <a:cs typeface="Arial" panose="020B0604020202020204" pitchFamily="34" charset="0"/>
              </a:rPr>
              <a:t>Kénizien</a:t>
            </a:r>
            <a:r>
              <a:rPr lang="fr-FR" sz="3200" b="1" i="1" u="sng" strike="noStrike" dirty="0">
                <a:solidFill>
                  <a:schemeClr val="bg1"/>
                </a:solidFill>
                <a:effectLst/>
                <a:latin typeface="Arial" panose="020B0604020202020204" pitchFamily="34" charset="0"/>
                <a:cs typeface="Arial" panose="020B0604020202020204" pitchFamily="34" charset="0"/>
              </a:rPr>
              <a:t>, lui dit</a:t>
            </a:r>
            <a:r>
              <a:rPr lang="fr-FR" sz="3200" b="1" i="1" strike="noStrike" dirty="0">
                <a:solidFill>
                  <a:schemeClr val="bg1"/>
                </a:solidFill>
                <a:effectLst/>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 </a:t>
            </a:r>
          </a:p>
          <a:p>
            <a:pPr algn="just"/>
            <a:r>
              <a:rPr lang="fr-FR" sz="3200" b="1" i="1" u="none" strike="noStrike" dirty="0">
                <a:solidFill>
                  <a:schemeClr val="bg1"/>
                </a:solidFill>
                <a:effectLst/>
                <a:latin typeface="Arial" panose="020B0604020202020204" pitchFamily="34" charset="0"/>
                <a:cs typeface="Arial" panose="020B0604020202020204" pitchFamily="34" charset="0"/>
              </a:rPr>
              <a:t>« Tu sais ce que </a:t>
            </a:r>
            <a:r>
              <a:rPr lang="fr-FR" sz="3200" b="1" i="1" u="sng" strike="noStrike" dirty="0">
                <a:solidFill>
                  <a:schemeClr val="bg1"/>
                </a:solidFill>
                <a:effectLst/>
                <a:latin typeface="Arial" panose="020B0604020202020204" pitchFamily="34" charset="0"/>
                <a:cs typeface="Arial" panose="020B0604020202020204" pitchFamily="34" charset="0"/>
              </a:rPr>
              <a:t>l’Eternel a déclaré à Moïse, homme de Dieu, à mon sujet et au tien</a:t>
            </a:r>
            <a:r>
              <a:rPr lang="fr-FR" sz="3200" b="1" i="1" u="none" strike="noStrike" dirty="0">
                <a:solidFill>
                  <a:schemeClr val="bg1"/>
                </a:solidFill>
                <a:effectLst/>
                <a:latin typeface="Arial" panose="020B0604020202020204" pitchFamily="34" charset="0"/>
                <a:cs typeface="Arial" panose="020B0604020202020204" pitchFamily="34" charset="0"/>
              </a:rPr>
              <a:t> à Kadès-</a:t>
            </a:r>
            <a:r>
              <a:rPr lang="fr-FR" sz="3200" b="1" i="1" u="none" strike="noStrike" dirty="0" err="1">
                <a:solidFill>
                  <a:schemeClr val="bg1"/>
                </a:solidFill>
                <a:effectLst/>
                <a:latin typeface="Arial" panose="020B0604020202020204" pitchFamily="34" charset="0"/>
                <a:cs typeface="Arial" panose="020B0604020202020204" pitchFamily="34" charset="0"/>
              </a:rPr>
              <a:t>Barnéa</a:t>
            </a:r>
            <a:r>
              <a:rPr lang="fr-FR" sz="3200" b="1" i="1" u="none" strike="noStrike" dirty="0">
                <a:solidFill>
                  <a:schemeClr val="bg1"/>
                </a:solidFill>
                <a:effectLst/>
                <a:latin typeface="Arial" panose="020B0604020202020204" pitchFamily="34" charset="0"/>
                <a:cs typeface="Arial" panose="020B0604020202020204" pitchFamily="34" charset="0"/>
              </a:rPr>
              <a:t>. </a:t>
            </a:r>
            <a:r>
              <a:rPr lang="fr-FR" sz="3200" b="1" i="1" u="none" strike="noStrike" baseline="30000" dirty="0">
                <a:solidFill>
                  <a:schemeClr val="bg1"/>
                </a:solidFill>
                <a:effectLst/>
                <a:latin typeface="Arial" panose="020B0604020202020204" pitchFamily="34" charset="0"/>
                <a:cs typeface="Arial" panose="020B0604020202020204" pitchFamily="34" charset="0"/>
              </a:rPr>
              <a:t>7</a:t>
            </a:r>
            <a:r>
              <a:rPr lang="fr-FR" sz="3200" b="1" i="1" u="sng" strike="noStrike" dirty="0">
                <a:solidFill>
                  <a:schemeClr val="bg1"/>
                </a:solidFill>
                <a:effectLst/>
                <a:latin typeface="Arial" panose="020B0604020202020204" pitchFamily="34" charset="0"/>
                <a:cs typeface="Arial" panose="020B0604020202020204" pitchFamily="34" charset="0"/>
              </a:rPr>
              <a:t>J’étais âgé de 40 ans</a:t>
            </a:r>
            <a:r>
              <a:rPr lang="fr-FR" sz="3200" b="1" i="1" strike="noStrike" dirty="0">
                <a:solidFill>
                  <a:schemeClr val="bg1"/>
                </a:solidFill>
                <a:effectLst/>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lorsque Moïse, le serviteur de l’Eternel, m’a envoyé de Kadès-</a:t>
            </a:r>
            <a:r>
              <a:rPr lang="fr-FR" sz="3200" b="1" i="1" u="none" strike="noStrike" dirty="0" err="1">
                <a:solidFill>
                  <a:schemeClr val="bg1"/>
                </a:solidFill>
                <a:effectLst/>
                <a:latin typeface="Arial" panose="020B0604020202020204" pitchFamily="34" charset="0"/>
                <a:cs typeface="Arial" panose="020B0604020202020204" pitchFamily="34" charset="0"/>
              </a:rPr>
              <a:t>Barnéa</a:t>
            </a:r>
            <a:r>
              <a:rPr lang="fr-FR" sz="3200" b="1" i="1" u="none" strike="noStrike" dirty="0">
                <a:solidFill>
                  <a:schemeClr val="bg1"/>
                </a:solidFill>
                <a:effectLst/>
                <a:latin typeface="Arial" panose="020B0604020202020204" pitchFamily="34" charset="0"/>
                <a:cs typeface="Arial" panose="020B0604020202020204" pitchFamily="34" charset="0"/>
              </a:rPr>
              <a:t> </a:t>
            </a:r>
            <a:r>
              <a:rPr lang="fr-FR" sz="3200" b="1" i="1" u="sng" strike="noStrike" dirty="0">
                <a:solidFill>
                  <a:schemeClr val="bg1"/>
                </a:solidFill>
                <a:effectLst/>
                <a:latin typeface="Arial" panose="020B0604020202020204" pitchFamily="34" charset="0"/>
                <a:cs typeface="Arial" panose="020B0604020202020204" pitchFamily="34" charset="0"/>
              </a:rPr>
              <a:t>explorer le pays</a:t>
            </a:r>
            <a:r>
              <a:rPr lang="fr-FR" sz="3200" b="1" i="1" u="none" strike="noStrike" dirty="0">
                <a:solidFill>
                  <a:schemeClr val="bg1"/>
                </a:solidFill>
                <a:effectLst/>
                <a:latin typeface="Arial" panose="020B0604020202020204" pitchFamily="34" charset="0"/>
                <a:cs typeface="Arial" panose="020B0604020202020204" pitchFamily="34" charset="0"/>
              </a:rPr>
              <a:t>, et c’est avec un cœur droit que je lui ai fait mon rapport. voie de l’Eternel, mon Dieu.’  </a:t>
            </a:r>
            <a:endParaRPr lang="fr-FR" sz="32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70B73BBC-6309-9941-B561-5E57B49E5719}"/>
              </a:ext>
            </a:extLst>
          </p:cNvPr>
          <p:cNvSpPr>
            <a:spLocks noGrp="1"/>
          </p:cNvSpPr>
          <p:nvPr>
            <p:ph type="sldNum" sz="quarter" idx="12"/>
          </p:nvPr>
        </p:nvSpPr>
        <p:spPr/>
        <p:txBody>
          <a:bodyPr/>
          <a:lstStyle/>
          <a:p>
            <a:fld id="{D82C1261-4656-5644-B6EF-C413DB42E0F0}" type="slidenum">
              <a:rPr lang="fr-FR" smtClean="0"/>
              <a:t>36</a:t>
            </a:fld>
            <a:endParaRPr lang="fr-FR"/>
          </a:p>
        </p:txBody>
      </p:sp>
    </p:spTree>
    <p:extLst>
      <p:ext uri="{BB962C8B-B14F-4D97-AF65-F5344CB8AC3E}">
        <p14:creationId xmlns:p14="http://schemas.microsoft.com/office/powerpoint/2010/main" val="7146694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EE84C4-F325-4A4F-9D67-A56850DFE1C4}"/>
              </a:ext>
            </a:extLst>
          </p:cNvPr>
          <p:cNvSpPr txBox="1"/>
          <p:nvPr/>
        </p:nvSpPr>
        <p:spPr>
          <a:xfrm>
            <a:off x="366556" y="1474619"/>
            <a:ext cx="11458888" cy="3908762"/>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14.6-14)</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8</a:t>
            </a:r>
            <a:r>
              <a:rPr lang="fr-FR" sz="3200" b="1" i="1" u="sng" strike="noStrike" dirty="0">
                <a:solidFill>
                  <a:schemeClr val="bg1"/>
                </a:solidFill>
                <a:effectLst/>
                <a:latin typeface="Arial" panose="020B0604020202020204" pitchFamily="34" charset="0"/>
                <a:cs typeface="Arial" panose="020B0604020202020204" pitchFamily="34" charset="0"/>
              </a:rPr>
              <a:t>Mes frères</a:t>
            </a:r>
            <a:r>
              <a:rPr lang="fr-FR" sz="3200" b="1" i="1" u="none" strike="noStrike" dirty="0">
                <a:solidFill>
                  <a:schemeClr val="bg1"/>
                </a:solidFill>
                <a:effectLst/>
                <a:latin typeface="Arial" panose="020B0604020202020204" pitchFamily="34" charset="0"/>
                <a:cs typeface="Arial" panose="020B0604020202020204" pitchFamily="34" charset="0"/>
              </a:rPr>
              <a:t> qui étaient montés avec moi </a:t>
            </a:r>
            <a:r>
              <a:rPr lang="fr-FR" sz="3200" b="1" i="1" u="sng" strike="noStrike" dirty="0">
                <a:solidFill>
                  <a:schemeClr val="bg1"/>
                </a:solidFill>
                <a:effectLst/>
                <a:latin typeface="Arial" panose="020B0604020202020204" pitchFamily="34" charset="0"/>
                <a:cs typeface="Arial" panose="020B0604020202020204" pitchFamily="34" charset="0"/>
              </a:rPr>
              <a:t>ont découragé le peuple</a:t>
            </a:r>
            <a:r>
              <a:rPr lang="fr-FR" sz="3200" b="1" i="1" u="none" strike="noStrike" dirty="0">
                <a:solidFill>
                  <a:schemeClr val="bg1"/>
                </a:solidFill>
                <a:effectLst/>
                <a:latin typeface="Arial" panose="020B0604020202020204" pitchFamily="34" charset="0"/>
                <a:cs typeface="Arial" panose="020B0604020202020204" pitchFamily="34" charset="0"/>
              </a:rPr>
              <a:t>, mais </a:t>
            </a:r>
            <a:r>
              <a:rPr lang="fr-FR" sz="3200" b="1" i="1" u="sng" strike="noStrike" dirty="0">
                <a:solidFill>
                  <a:schemeClr val="bg1"/>
                </a:solidFill>
                <a:effectLst/>
                <a:latin typeface="Arial" panose="020B0604020202020204" pitchFamily="34" charset="0"/>
                <a:cs typeface="Arial" panose="020B0604020202020204" pitchFamily="34" charset="0"/>
              </a:rPr>
              <a:t>moi j’ai suivi pleinement la voie de l’Eternel</a:t>
            </a:r>
            <a:r>
              <a:rPr lang="fr-FR" sz="3200" b="1" i="1" u="none" strike="noStrike" dirty="0">
                <a:solidFill>
                  <a:schemeClr val="bg1"/>
                </a:solidFill>
                <a:effectLst/>
                <a:latin typeface="Arial" panose="020B0604020202020204" pitchFamily="34" charset="0"/>
                <a:cs typeface="Arial" panose="020B0604020202020204" pitchFamily="34" charset="0"/>
              </a:rPr>
              <a:t>, mon Dieu. </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9</a:t>
            </a:r>
            <a:r>
              <a:rPr lang="fr-FR" sz="3200" b="1" i="1" u="none" strike="noStrike" dirty="0">
                <a:solidFill>
                  <a:schemeClr val="bg1"/>
                </a:solidFill>
                <a:effectLst/>
                <a:latin typeface="Arial" panose="020B0604020202020204" pitchFamily="34" charset="0"/>
                <a:cs typeface="Arial" panose="020B0604020202020204" pitchFamily="34" charset="0"/>
              </a:rPr>
              <a:t>Et ce jour-là, Moïse a juré : ‘</a:t>
            </a:r>
            <a:r>
              <a:rPr lang="fr-FR" sz="3200" b="1" i="1" u="sng" strike="noStrike" dirty="0">
                <a:solidFill>
                  <a:srgbClr val="00FA00"/>
                </a:solidFill>
                <a:effectLst/>
                <a:latin typeface="Arial" panose="020B0604020202020204" pitchFamily="34" charset="0"/>
                <a:cs typeface="Arial" panose="020B0604020202020204" pitchFamily="34" charset="0"/>
              </a:rPr>
              <a:t>Le pays que ton pied a foulé sera ton héritage et celui de tes descendants</a:t>
            </a:r>
            <a:r>
              <a:rPr lang="fr-FR" sz="3200" b="1" i="1" u="none" strike="noStrike" dirty="0">
                <a:solidFill>
                  <a:schemeClr val="bg1"/>
                </a:solidFill>
                <a:effectLst/>
                <a:latin typeface="Arial" panose="020B0604020202020204" pitchFamily="34" charset="0"/>
                <a:cs typeface="Arial" panose="020B0604020202020204" pitchFamily="34" charset="0"/>
              </a:rPr>
              <a:t> pour toujours parce que tu as pleinement suivi la voie de l’Eternel, mon Dieu.’  </a:t>
            </a:r>
            <a:endParaRPr lang="fr-FR" sz="32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70B73BBC-6309-9941-B561-5E57B49E5719}"/>
              </a:ext>
            </a:extLst>
          </p:cNvPr>
          <p:cNvSpPr>
            <a:spLocks noGrp="1"/>
          </p:cNvSpPr>
          <p:nvPr>
            <p:ph type="sldNum" sz="quarter" idx="12"/>
          </p:nvPr>
        </p:nvSpPr>
        <p:spPr/>
        <p:txBody>
          <a:bodyPr/>
          <a:lstStyle/>
          <a:p>
            <a:fld id="{D82C1261-4656-5644-B6EF-C413DB42E0F0}" type="slidenum">
              <a:rPr lang="fr-FR" smtClean="0"/>
              <a:t>37</a:t>
            </a:fld>
            <a:endParaRPr lang="fr-FR"/>
          </a:p>
        </p:txBody>
      </p:sp>
    </p:spTree>
    <p:extLst>
      <p:ext uri="{BB962C8B-B14F-4D97-AF65-F5344CB8AC3E}">
        <p14:creationId xmlns:p14="http://schemas.microsoft.com/office/powerpoint/2010/main" val="8710605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EE84C4-F325-4A4F-9D67-A56850DFE1C4}"/>
              </a:ext>
            </a:extLst>
          </p:cNvPr>
          <p:cNvSpPr txBox="1"/>
          <p:nvPr/>
        </p:nvSpPr>
        <p:spPr>
          <a:xfrm>
            <a:off x="297641" y="1474619"/>
            <a:ext cx="11596719" cy="3908762"/>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14.6-14)</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10</a:t>
            </a:r>
            <a:r>
              <a:rPr lang="fr-FR" sz="3200" b="1" i="1" u="none" strike="noStrike" dirty="0">
                <a:solidFill>
                  <a:schemeClr val="bg1"/>
                </a:solidFill>
                <a:effectLst/>
                <a:latin typeface="Arial" panose="020B0604020202020204" pitchFamily="34" charset="0"/>
                <a:cs typeface="Arial" panose="020B0604020202020204" pitchFamily="34" charset="0"/>
              </a:rPr>
              <a:t>Maintenant voici que l’Eternel m’a fait vivre, comme il l’a dit. </a:t>
            </a:r>
            <a:r>
              <a:rPr lang="fr-FR" sz="3200" b="1" i="1" u="sng" strike="noStrike" dirty="0">
                <a:solidFill>
                  <a:srgbClr val="00FA00"/>
                </a:solidFill>
                <a:effectLst/>
                <a:latin typeface="Arial" panose="020B0604020202020204" pitchFamily="34" charset="0"/>
                <a:cs typeface="Arial" panose="020B0604020202020204" pitchFamily="34" charset="0"/>
              </a:rPr>
              <a:t>Il y a 45 ans que l’Eternel a dit cela à Moïse</a:t>
            </a:r>
            <a:r>
              <a:rPr lang="fr-FR" sz="3200" b="1" i="1" u="none" strike="noStrike" dirty="0">
                <a:solidFill>
                  <a:schemeClr val="bg1"/>
                </a:solidFill>
                <a:effectLst/>
                <a:latin typeface="Arial" panose="020B0604020202020204" pitchFamily="34" charset="0"/>
                <a:cs typeface="Arial" panose="020B0604020202020204" pitchFamily="34" charset="0"/>
              </a:rPr>
              <a:t>, à l’époque où Israël marchait dans le désert, et </a:t>
            </a:r>
            <a:r>
              <a:rPr lang="fr-FR" sz="3200" b="1" i="1" u="sng" strike="noStrike" dirty="0">
                <a:solidFill>
                  <a:srgbClr val="FFC000"/>
                </a:solidFill>
                <a:effectLst/>
                <a:latin typeface="Arial" panose="020B0604020202020204" pitchFamily="34" charset="0"/>
                <a:cs typeface="Arial" panose="020B0604020202020204" pitchFamily="34" charset="0"/>
              </a:rPr>
              <a:t>je suis aujourd’hui âgé de 85 ans</a:t>
            </a:r>
            <a:r>
              <a:rPr lang="fr-FR" sz="3200" b="1" i="1" u="none" strike="noStrike" dirty="0">
                <a:solidFill>
                  <a:schemeClr val="bg1"/>
                </a:solidFill>
                <a:effectLst/>
                <a:latin typeface="Arial" panose="020B0604020202020204" pitchFamily="34" charset="0"/>
                <a:cs typeface="Arial" panose="020B0604020202020204" pitchFamily="34" charset="0"/>
              </a:rPr>
              <a:t>. </a:t>
            </a:r>
            <a:r>
              <a:rPr lang="fr-FR" sz="3200" b="1" i="1" u="none" strike="noStrike" baseline="30000" dirty="0">
                <a:solidFill>
                  <a:schemeClr val="bg1"/>
                </a:solidFill>
                <a:effectLst/>
                <a:latin typeface="Arial" panose="020B0604020202020204" pitchFamily="34" charset="0"/>
                <a:cs typeface="Arial" panose="020B0604020202020204" pitchFamily="34" charset="0"/>
              </a:rPr>
              <a:t>11</a:t>
            </a:r>
            <a:r>
              <a:rPr lang="fr-FR" sz="3200" b="1" i="1" u="none" strike="noStrike" dirty="0">
                <a:solidFill>
                  <a:schemeClr val="bg1"/>
                </a:solidFill>
                <a:effectLst/>
                <a:latin typeface="Arial" panose="020B0604020202020204" pitchFamily="34" charset="0"/>
                <a:cs typeface="Arial" panose="020B0604020202020204" pitchFamily="34" charset="0"/>
              </a:rPr>
              <a:t>Je suis </a:t>
            </a:r>
            <a:r>
              <a:rPr lang="fr-FR" sz="3200" b="1" i="1" u="sng" strike="noStrike" dirty="0">
                <a:solidFill>
                  <a:schemeClr val="bg1"/>
                </a:solidFill>
                <a:effectLst/>
                <a:latin typeface="Arial" panose="020B0604020202020204" pitchFamily="34" charset="0"/>
                <a:cs typeface="Arial" panose="020B0604020202020204" pitchFamily="34" charset="0"/>
              </a:rPr>
              <a:t>encore aussi robuste</a:t>
            </a:r>
            <a:r>
              <a:rPr lang="fr-FR" sz="3200" b="1" i="1" u="none" strike="noStrike" dirty="0">
                <a:solidFill>
                  <a:schemeClr val="bg1"/>
                </a:solidFill>
                <a:effectLst/>
                <a:latin typeface="Arial" panose="020B0604020202020204" pitchFamily="34" charset="0"/>
                <a:cs typeface="Arial" panose="020B0604020202020204" pitchFamily="34" charset="0"/>
              </a:rPr>
              <a:t> que le jour où Moïse m’a confié cette mission. </a:t>
            </a:r>
            <a:r>
              <a:rPr lang="fr-FR" sz="3200" b="1" i="1" u="sng" strike="noStrike" dirty="0">
                <a:solidFill>
                  <a:schemeClr val="bg1"/>
                </a:solidFill>
                <a:effectLst/>
                <a:latin typeface="Arial" panose="020B0604020202020204" pitchFamily="34" charset="0"/>
                <a:cs typeface="Arial" panose="020B0604020202020204" pitchFamily="34" charset="0"/>
              </a:rPr>
              <a:t>J’ai autant de force que j’en avais alors</a:t>
            </a:r>
            <a:r>
              <a:rPr lang="fr-FR" sz="3200" b="1" i="1" u="none" strike="noStrike" dirty="0">
                <a:solidFill>
                  <a:schemeClr val="bg1"/>
                </a:solidFill>
                <a:effectLst/>
                <a:latin typeface="Arial" panose="020B0604020202020204" pitchFamily="34" charset="0"/>
                <a:cs typeface="Arial" panose="020B0604020202020204" pitchFamily="34" charset="0"/>
              </a:rPr>
              <a:t>, qu’il s’agisse de combattre ou de partir en campagne et en revenir. </a:t>
            </a:r>
          </a:p>
        </p:txBody>
      </p:sp>
      <p:sp>
        <p:nvSpPr>
          <p:cNvPr id="2" name="Espace réservé du numéro de diapositive 1">
            <a:extLst>
              <a:ext uri="{FF2B5EF4-FFF2-40B4-BE49-F238E27FC236}">
                <a16:creationId xmlns:a16="http://schemas.microsoft.com/office/drawing/2014/main" id="{70B73BBC-6309-9941-B561-5E57B49E5719}"/>
              </a:ext>
            </a:extLst>
          </p:cNvPr>
          <p:cNvSpPr>
            <a:spLocks noGrp="1"/>
          </p:cNvSpPr>
          <p:nvPr>
            <p:ph type="sldNum" sz="quarter" idx="12"/>
          </p:nvPr>
        </p:nvSpPr>
        <p:spPr/>
        <p:txBody>
          <a:bodyPr/>
          <a:lstStyle/>
          <a:p>
            <a:fld id="{D82C1261-4656-5644-B6EF-C413DB42E0F0}" type="slidenum">
              <a:rPr lang="fr-FR" smtClean="0"/>
              <a:t>38</a:t>
            </a:fld>
            <a:endParaRPr lang="fr-FR"/>
          </a:p>
        </p:txBody>
      </p:sp>
    </p:spTree>
    <p:extLst>
      <p:ext uri="{BB962C8B-B14F-4D97-AF65-F5344CB8AC3E}">
        <p14:creationId xmlns:p14="http://schemas.microsoft.com/office/powerpoint/2010/main" val="36363714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EE84C4-F325-4A4F-9D67-A56850DFE1C4}"/>
              </a:ext>
            </a:extLst>
          </p:cNvPr>
          <p:cNvSpPr txBox="1"/>
          <p:nvPr/>
        </p:nvSpPr>
        <p:spPr>
          <a:xfrm>
            <a:off x="398900" y="2213283"/>
            <a:ext cx="11394201" cy="2431435"/>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14.6-14)</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12</a:t>
            </a:r>
            <a:r>
              <a:rPr lang="fr-FR" sz="3200" b="1" i="1" u="sng" strike="noStrike" dirty="0">
                <a:solidFill>
                  <a:schemeClr val="bg1"/>
                </a:solidFill>
                <a:effectLst/>
                <a:latin typeface="Arial" panose="020B0604020202020204" pitchFamily="34" charset="0"/>
                <a:cs typeface="Arial" panose="020B0604020202020204" pitchFamily="34" charset="0"/>
              </a:rPr>
              <a:t>Donne-moi donc la région montagneuse dont l’Eternel a parlé à cette époque-là</a:t>
            </a:r>
            <a:r>
              <a:rPr lang="fr-FR" sz="3200" b="1" i="1" u="none" strike="noStrike" dirty="0">
                <a:solidFill>
                  <a:schemeClr val="bg1"/>
                </a:solidFill>
                <a:effectLst/>
                <a:latin typeface="Arial" panose="020B0604020202020204" pitchFamily="34" charset="0"/>
                <a:cs typeface="Arial" panose="020B0604020202020204" pitchFamily="34" charset="0"/>
              </a:rPr>
              <a:t>. Tu as appris alors </a:t>
            </a:r>
            <a:r>
              <a:rPr lang="fr-FR" sz="3200" b="1" i="1" strike="noStrike" dirty="0">
                <a:solidFill>
                  <a:schemeClr val="bg1"/>
                </a:solidFill>
                <a:effectLst/>
                <a:latin typeface="Arial" panose="020B0604020202020204" pitchFamily="34" charset="0"/>
                <a:cs typeface="Arial" panose="020B0604020202020204" pitchFamily="34" charset="0"/>
              </a:rPr>
              <a:t>qu’</a:t>
            </a:r>
            <a:r>
              <a:rPr lang="fr-FR" sz="3200" b="1" i="1" u="sng" strike="noStrike" dirty="0">
                <a:solidFill>
                  <a:schemeClr val="bg1"/>
                </a:solidFill>
                <a:effectLst/>
                <a:latin typeface="Arial" panose="020B0604020202020204" pitchFamily="34" charset="0"/>
                <a:cs typeface="Arial" panose="020B0604020202020204" pitchFamily="34" charset="0"/>
              </a:rPr>
              <a:t>il s’y trouve des </a:t>
            </a:r>
            <a:r>
              <a:rPr lang="fr-FR" sz="3200" b="1" i="1" u="sng" strike="noStrike" dirty="0" err="1">
                <a:solidFill>
                  <a:schemeClr val="bg1"/>
                </a:solidFill>
                <a:effectLst/>
                <a:latin typeface="Arial" panose="020B0604020202020204" pitchFamily="34" charset="0"/>
                <a:cs typeface="Arial" panose="020B0604020202020204" pitchFamily="34" charset="0"/>
              </a:rPr>
              <a:t>Anakim</a:t>
            </a:r>
            <a:r>
              <a:rPr lang="fr-FR" sz="3200" b="1" i="1" strike="noStrike" dirty="0">
                <a:solidFill>
                  <a:schemeClr val="bg1"/>
                </a:solidFill>
                <a:effectLst/>
                <a:latin typeface="Arial" panose="020B0604020202020204" pitchFamily="34" charset="0"/>
                <a:cs typeface="Arial" panose="020B0604020202020204" pitchFamily="34" charset="0"/>
              </a:rPr>
              <a:t> et qu’il y a des </a:t>
            </a:r>
            <a:r>
              <a:rPr lang="fr-FR" sz="3200" b="1" i="1" u="sng" strike="noStrike" dirty="0">
                <a:solidFill>
                  <a:schemeClr val="bg1"/>
                </a:solidFill>
                <a:effectLst/>
                <a:latin typeface="Arial" panose="020B0604020202020204" pitchFamily="34" charset="0"/>
                <a:cs typeface="Arial" panose="020B0604020202020204" pitchFamily="34" charset="0"/>
              </a:rPr>
              <a:t>villes grandes et fortifiées</a:t>
            </a:r>
            <a:r>
              <a:rPr lang="fr-FR" sz="3200" b="1" i="1" u="none" strike="noStrike" dirty="0">
                <a:solidFill>
                  <a:schemeClr val="bg1"/>
                </a:solidFill>
                <a:effectLst/>
                <a:latin typeface="Arial" panose="020B0604020202020204" pitchFamily="34" charset="0"/>
                <a:cs typeface="Arial" panose="020B0604020202020204" pitchFamily="34" charset="0"/>
              </a:rPr>
              <a:t>. Si l’Eternel est avec moi, </a:t>
            </a:r>
            <a:r>
              <a:rPr lang="fr-FR" sz="3200" b="1" i="1" u="sng" strike="noStrike" dirty="0">
                <a:solidFill>
                  <a:srgbClr val="FF40FF"/>
                </a:solidFill>
                <a:effectLst/>
                <a:latin typeface="Arial" panose="020B0604020202020204" pitchFamily="34" charset="0"/>
                <a:cs typeface="Arial" panose="020B0604020202020204" pitchFamily="34" charset="0"/>
              </a:rPr>
              <a:t>je les chasserai</a:t>
            </a:r>
            <a:r>
              <a:rPr lang="fr-FR" sz="3200" b="1" i="1" u="none" strike="noStrike" dirty="0">
                <a:solidFill>
                  <a:schemeClr val="bg1"/>
                </a:solidFill>
                <a:effectLst/>
                <a:latin typeface="Arial" panose="020B0604020202020204" pitchFamily="34" charset="0"/>
                <a:cs typeface="Arial" panose="020B0604020202020204" pitchFamily="34" charset="0"/>
              </a:rPr>
              <a:t>, comme il l’a dit. » </a:t>
            </a:r>
          </a:p>
        </p:txBody>
      </p:sp>
      <p:sp>
        <p:nvSpPr>
          <p:cNvPr id="2" name="Espace réservé du numéro de diapositive 1">
            <a:extLst>
              <a:ext uri="{FF2B5EF4-FFF2-40B4-BE49-F238E27FC236}">
                <a16:creationId xmlns:a16="http://schemas.microsoft.com/office/drawing/2014/main" id="{70B73BBC-6309-9941-B561-5E57B49E5719}"/>
              </a:ext>
            </a:extLst>
          </p:cNvPr>
          <p:cNvSpPr>
            <a:spLocks noGrp="1"/>
          </p:cNvSpPr>
          <p:nvPr>
            <p:ph type="sldNum" sz="quarter" idx="12"/>
          </p:nvPr>
        </p:nvSpPr>
        <p:spPr/>
        <p:txBody>
          <a:bodyPr/>
          <a:lstStyle/>
          <a:p>
            <a:fld id="{D82C1261-4656-5644-B6EF-C413DB42E0F0}" type="slidenum">
              <a:rPr lang="fr-FR" smtClean="0"/>
              <a:t>39</a:t>
            </a:fld>
            <a:endParaRPr lang="fr-FR"/>
          </a:p>
        </p:txBody>
      </p:sp>
    </p:spTree>
    <p:extLst>
      <p:ext uri="{BB962C8B-B14F-4D97-AF65-F5344CB8AC3E}">
        <p14:creationId xmlns:p14="http://schemas.microsoft.com/office/powerpoint/2010/main" val="147094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486955" y="936010"/>
            <a:ext cx="11218091" cy="4985980"/>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 La recette du succès</a:t>
            </a:r>
            <a:r>
              <a:rPr lang="fr-FR" sz="3200" b="1" dirty="0">
                <a:solidFill>
                  <a:srgbClr val="00FDFF"/>
                </a:solidFill>
                <a:latin typeface="Arial" panose="020B0604020202020204" pitchFamily="34" charset="0"/>
                <a:cs typeface="Arial" panose="020B0604020202020204" pitchFamily="34" charset="0"/>
              </a:rPr>
              <a:t> </a:t>
            </a:r>
            <a:r>
              <a:rPr lang="fr-FR" sz="3200" dirty="0">
                <a:solidFill>
                  <a:srgbClr val="00FDFF"/>
                </a:solidFill>
                <a:latin typeface="Arial" panose="020B0604020202020204" pitchFamily="34" charset="0"/>
                <a:cs typeface="Arial" panose="020B0604020202020204" pitchFamily="34" charset="0"/>
              </a:rPr>
              <a:t>(</a:t>
            </a:r>
            <a:r>
              <a:rPr lang="fr-FR" sz="3200" dirty="0" err="1">
                <a:solidFill>
                  <a:srgbClr val="00FDFF"/>
                </a:solidFill>
                <a:latin typeface="Arial" panose="020B0604020202020204" pitchFamily="34" charset="0"/>
                <a:cs typeface="Arial" panose="020B0604020202020204" pitchFamily="34" charset="0"/>
              </a:rPr>
              <a:t>Js</a:t>
            </a:r>
            <a:r>
              <a:rPr lang="fr-FR" sz="3200" dirty="0">
                <a:solidFill>
                  <a:srgbClr val="00FDFF"/>
                </a:solidFill>
                <a:latin typeface="Arial" panose="020B0604020202020204" pitchFamily="34" charset="0"/>
                <a:cs typeface="Arial" panose="020B0604020202020204" pitchFamily="34" charset="0"/>
              </a:rPr>
              <a:t> 1)</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2800" b="1" dirty="0">
                <a:solidFill>
                  <a:schemeClr val="bg1"/>
                </a:solidFill>
                <a:latin typeface="Arial" panose="020B0604020202020204" pitchFamily="34" charset="0"/>
                <a:cs typeface="Arial" panose="020B0604020202020204" pitchFamily="34" charset="0"/>
              </a:rPr>
              <a:t>- Un nouveau Moïse</a:t>
            </a:r>
          </a:p>
          <a:p>
            <a:pPr algn="just"/>
            <a:endParaRPr lang="fr-FR" sz="20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a:t>
            </a:r>
            <a:r>
              <a:rPr lang="fr-FR" sz="3600" b="1" i="1" u="none" strike="noStrike" dirty="0">
                <a:solidFill>
                  <a:schemeClr val="bg1"/>
                </a:solidFill>
                <a:effectLst/>
                <a:latin typeface="Arial" panose="020B0604020202020204" pitchFamily="34" charset="0"/>
                <a:cs typeface="Arial" panose="020B0604020202020204" pitchFamily="34" charset="0"/>
              </a:rPr>
              <a:t>Après la mort de Moïse, le serviteur de l’Eternel, l’Eternel dit à Josué, fils de </a:t>
            </a:r>
            <a:r>
              <a:rPr lang="fr-FR" sz="3600" b="1" i="1" u="none" strike="noStrike" dirty="0" err="1">
                <a:solidFill>
                  <a:schemeClr val="bg1"/>
                </a:solidFill>
                <a:effectLst/>
                <a:latin typeface="Arial" panose="020B0604020202020204" pitchFamily="34" charset="0"/>
                <a:cs typeface="Arial" panose="020B0604020202020204" pitchFamily="34" charset="0"/>
              </a:rPr>
              <a:t>Nun</a:t>
            </a:r>
            <a:r>
              <a:rPr lang="fr-FR" sz="3600" b="1" i="1" u="none" strike="noStrike" dirty="0">
                <a:solidFill>
                  <a:schemeClr val="bg1"/>
                </a:solidFill>
                <a:effectLst/>
                <a:latin typeface="Arial" panose="020B0604020202020204" pitchFamily="34" charset="0"/>
                <a:cs typeface="Arial" panose="020B0604020202020204" pitchFamily="34" charset="0"/>
              </a:rPr>
              <a:t> et </a:t>
            </a:r>
            <a:r>
              <a:rPr lang="fr-FR" sz="3600" b="1" i="1" u="sng" strike="noStrike" dirty="0">
                <a:solidFill>
                  <a:schemeClr val="bg1"/>
                </a:solidFill>
                <a:effectLst/>
                <a:latin typeface="Arial" panose="020B0604020202020204" pitchFamily="34" charset="0"/>
                <a:cs typeface="Arial" panose="020B0604020202020204" pitchFamily="34" charset="0"/>
              </a:rPr>
              <a:t>assistant de Moïse</a:t>
            </a:r>
            <a:r>
              <a:rPr lang="fr-FR" sz="3600" b="1" i="1" u="none" strike="noStrike" dirty="0">
                <a:solidFill>
                  <a:schemeClr val="bg1"/>
                </a:solidFill>
                <a:effectLst/>
                <a:latin typeface="Arial" panose="020B0604020202020204" pitchFamily="34" charset="0"/>
                <a:cs typeface="Arial" panose="020B0604020202020204" pitchFamily="34" charset="0"/>
              </a:rPr>
              <a:t> : </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2</a:t>
            </a:r>
            <a:r>
              <a:rPr lang="fr-FR" sz="3600" b="1" i="1" u="none" strike="noStrike" dirty="0">
                <a:solidFill>
                  <a:schemeClr val="bg1"/>
                </a:solidFill>
                <a:effectLst/>
                <a:latin typeface="Arial" panose="020B0604020202020204" pitchFamily="34" charset="0"/>
                <a:cs typeface="Arial" panose="020B0604020202020204" pitchFamily="34" charset="0"/>
              </a:rPr>
              <a:t>« Mon serviteur Moïse est mort. Maintenant, </a:t>
            </a:r>
            <a:r>
              <a:rPr lang="fr-FR" sz="3600" b="1" i="1" u="none" strike="noStrike" dirty="0" err="1">
                <a:solidFill>
                  <a:schemeClr val="bg1"/>
                </a:solidFill>
                <a:effectLst/>
                <a:latin typeface="Arial" panose="020B0604020202020204" pitchFamily="34" charset="0"/>
                <a:cs typeface="Arial" panose="020B0604020202020204" pitchFamily="34" charset="0"/>
              </a:rPr>
              <a:t>lève-toi</a:t>
            </a:r>
            <a:r>
              <a:rPr lang="fr-FR" sz="3600" b="1" i="1" u="none" strike="noStrike" dirty="0">
                <a:solidFill>
                  <a:schemeClr val="bg1"/>
                </a:solidFill>
                <a:effectLst/>
                <a:latin typeface="Arial" panose="020B0604020202020204" pitchFamily="34" charset="0"/>
                <a:cs typeface="Arial" panose="020B0604020202020204" pitchFamily="34" charset="0"/>
              </a:rPr>
              <a:t>, passe le Jourdain avec tout ce peuple pour entrer dans le pays que je donne aux Israélites.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4</a:t>
            </a:fld>
            <a:endParaRPr lang="fr-FR"/>
          </a:p>
        </p:txBody>
      </p:sp>
    </p:spTree>
    <p:extLst>
      <p:ext uri="{BB962C8B-B14F-4D97-AF65-F5344CB8AC3E}">
        <p14:creationId xmlns:p14="http://schemas.microsoft.com/office/powerpoint/2010/main" val="5224662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EE84C4-F325-4A4F-9D67-A56850DFE1C4}"/>
              </a:ext>
            </a:extLst>
          </p:cNvPr>
          <p:cNvSpPr txBox="1"/>
          <p:nvPr/>
        </p:nvSpPr>
        <p:spPr>
          <a:xfrm>
            <a:off x="887307" y="1967062"/>
            <a:ext cx="10417386" cy="2923877"/>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14.6-14)</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13</a:t>
            </a:r>
            <a:r>
              <a:rPr lang="fr-FR" sz="3200" b="1" i="1" u="sng" strike="noStrike" dirty="0">
                <a:solidFill>
                  <a:schemeClr val="bg1"/>
                </a:solidFill>
                <a:effectLst/>
                <a:latin typeface="Arial" panose="020B0604020202020204" pitchFamily="34" charset="0"/>
                <a:cs typeface="Arial" panose="020B0604020202020204" pitchFamily="34" charset="0"/>
              </a:rPr>
              <a:t>Josué bénit Caleb</a:t>
            </a:r>
            <a:r>
              <a:rPr lang="fr-FR" sz="3200" b="1" i="1" u="none" strike="noStrike" dirty="0">
                <a:solidFill>
                  <a:schemeClr val="bg1"/>
                </a:solidFill>
                <a:effectLst/>
                <a:latin typeface="Arial" panose="020B0604020202020204" pitchFamily="34" charset="0"/>
                <a:cs typeface="Arial" panose="020B0604020202020204" pitchFamily="34" charset="0"/>
              </a:rPr>
              <a:t>, fils de </a:t>
            </a:r>
            <a:r>
              <a:rPr lang="fr-FR" sz="3200" b="1" i="1" u="none" strike="noStrike" dirty="0" err="1">
                <a:solidFill>
                  <a:schemeClr val="bg1"/>
                </a:solidFill>
                <a:effectLst/>
                <a:latin typeface="Arial" panose="020B0604020202020204" pitchFamily="34" charset="0"/>
                <a:cs typeface="Arial" panose="020B0604020202020204" pitchFamily="34" charset="0"/>
              </a:rPr>
              <a:t>Jephunné</a:t>
            </a:r>
            <a:r>
              <a:rPr lang="fr-FR" sz="3200" b="1" i="1" u="none" strike="noStrike" dirty="0">
                <a:solidFill>
                  <a:schemeClr val="bg1"/>
                </a:solidFill>
                <a:effectLst/>
                <a:latin typeface="Arial" panose="020B0604020202020204" pitchFamily="34" charset="0"/>
                <a:cs typeface="Arial" panose="020B0604020202020204" pitchFamily="34" charset="0"/>
              </a:rPr>
              <a:t>, et lui donna Hébron pour héritage. </a:t>
            </a:r>
            <a:r>
              <a:rPr lang="fr-FR" sz="3200" b="1" i="1" u="none" strike="noStrike" baseline="30000" dirty="0">
                <a:solidFill>
                  <a:schemeClr val="bg1"/>
                </a:solidFill>
                <a:effectLst/>
                <a:latin typeface="Arial" panose="020B0604020202020204" pitchFamily="34" charset="0"/>
                <a:cs typeface="Arial" panose="020B0604020202020204" pitchFamily="34" charset="0"/>
              </a:rPr>
              <a:t>14</a:t>
            </a:r>
            <a:r>
              <a:rPr lang="fr-FR" sz="3200" b="1" i="1" u="none" strike="noStrike" dirty="0">
                <a:solidFill>
                  <a:schemeClr val="bg1"/>
                </a:solidFill>
                <a:effectLst/>
                <a:latin typeface="Arial" panose="020B0604020202020204" pitchFamily="34" charset="0"/>
                <a:cs typeface="Arial" panose="020B0604020202020204" pitchFamily="34" charset="0"/>
              </a:rPr>
              <a:t>C’est ainsi que Caleb, fils de </a:t>
            </a:r>
            <a:r>
              <a:rPr lang="fr-FR" sz="3200" b="1" i="1" u="none" strike="noStrike" dirty="0" err="1">
                <a:solidFill>
                  <a:schemeClr val="bg1"/>
                </a:solidFill>
                <a:effectLst/>
                <a:latin typeface="Arial" panose="020B0604020202020204" pitchFamily="34" charset="0"/>
                <a:cs typeface="Arial" panose="020B0604020202020204" pitchFamily="34" charset="0"/>
              </a:rPr>
              <a:t>Jephunné</a:t>
            </a:r>
            <a:r>
              <a:rPr lang="fr-FR" sz="3200" b="1" i="1" u="none" strike="noStrike" dirty="0">
                <a:solidFill>
                  <a:schemeClr val="bg1"/>
                </a:solidFill>
                <a:effectLst/>
                <a:latin typeface="Arial" panose="020B0604020202020204" pitchFamily="34" charset="0"/>
                <a:cs typeface="Arial" panose="020B0604020202020204" pitchFamily="34" charset="0"/>
              </a:rPr>
              <a:t>, le </a:t>
            </a:r>
            <a:r>
              <a:rPr lang="fr-FR" sz="3200" b="1" i="1" u="none" strike="noStrike" dirty="0" err="1">
                <a:solidFill>
                  <a:schemeClr val="bg1"/>
                </a:solidFill>
                <a:effectLst/>
                <a:latin typeface="Arial" panose="020B0604020202020204" pitchFamily="34" charset="0"/>
                <a:cs typeface="Arial" panose="020B0604020202020204" pitchFamily="34" charset="0"/>
              </a:rPr>
              <a:t>Kénizien</a:t>
            </a:r>
            <a:r>
              <a:rPr lang="fr-FR" sz="3200" b="1" i="1" u="none" strike="noStrike" dirty="0">
                <a:solidFill>
                  <a:schemeClr val="bg1"/>
                </a:solidFill>
                <a:effectLst/>
                <a:latin typeface="Arial" panose="020B0604020202020204" pitchFamily="34" charset="0"/>
                <a:cs typeface="Arial" panose="020B0604020202020204" pitchFamily="34" charset="0"/>
              </a:rPr>
              <a:t>, a eu jusqu’à aujourd’hui Hébron pour héritage, </a:t>
            </a:r>
            <a:r>
              <a:rPr lang="fr-FR" sz="3200" b="1" i="1" u="sng" strike="noStrike" dirty="0">
                <a:solidFill>
                  <a:srgbClr val="00FA00"/>
                </a:solidFill>
                <a:effectLst/>
                <a:latin typeface="Arial" panose="020B0604020202020204" pitchFamily="34" charset="0"/>
                <a:cs typeface="Arial" panose="020B0604020202020204" pitchFamily="34" charset="0"/>
              </a:rPr>
              <a:t>parce qu’il avait pleinement suivi la voie de l’Eternel</a:t>
            </a:r>
            <a:r>
              <a:rPr lang="fr-FR" sz="3200" b="1" i="1" u="none" strike="noStrike" dirty="0">
                <a:solidFill>
                  <a:schemeClr val="bg1"/>
                </a:solidFill>
                <a:effectLst/>
                <a:latin typeface="Arial" panose="020B0604020202020204" pitchFamily="34" charset="0"/>
                <a:cs typeface="Arial" panose="020B0604020202020204" pitchFamily="34" charset="0"/>
              </a:rPr>
              <a:t>, le Dieu d’Israël. </a:t>
            </a:r>
            <a:endParaRPr lang="fr-FR" sz="3200" b="1" i="1" dirty="0">
              <a:solidFill>
                <a:schemeClr val="bg1"/>
              </a:solidFill>
              <a:latin typeface="Arial" panose="020B0604020202020204" pitchFamily="34" charset="0"/>
              <a:cs typeface="Arial" panose="020B0604020202020204" pitchFamily="34" charset="0"/>
            </a:endParaRPr>
          </a:p>
        </p:txBody>
      </p:sp>
      <p:sp>
        <p:nvSpPr>
          <p:cNvPr id="2" name="Espace réservé du numéro de diapositive 1">
            <a:extLst>
              <a:ext uri="{FF2B5EF4-FFF2-40B4-BE49-F238E27FC236}">
                <a16:creationId xmlns:a16="http://schemas.microsoft.com/office/drawing/2014/main" id="{70B73BBC-6309-9941-B561-5E57B49E5719}"/>
              </a:ext>
            </a:extLst>
          </p:cNvPr>
          <p:cNvSpPr>
            <a:spLocks noGrp="1"/>
          </p:cNvSpPr>
          <p:nvPr>
            <p:ph type="sldNum" sz="quarter" idx="12"/>
          </p:nvPr>
        </p:nvSpPr>
        <p:spPr/>
        <p:txBody>
          <a:bodyPr/>
          <a:lstStyle/>
          <a:p>
            <a:fld id="{D82C1261-4656-5644-B6EF-C413DB42E0F0}" type="slidenum">
              <a:rPr lang="fr-FR" smtClean="0"/>
              <a:t>40</a:t>
            </a:fld>
            <a:endParaRPr lang="fr-FR"/>
          </a:p>
        </p:txBody>
      </p:sp>
    </p:spTree>
    <p:extLst>
      <p:ext uri="{BB962C8B-B14F-4D97-AF65-F5344CB8AC3E}">
        <p14:creationId xmlns:p14="http://schemas.microsoft.com/office/powerpoint/2010/main" val="39806962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703565B-44F6-9D40-814E-A9F708BAF148}"/>
              </a:ext>
            </a:extLst>
          </p:cNvPr>
          <p:cNvSpPr txBox="1"/>
          <p:nvPr/>
        </p:nvSpPr>
        <p:spPr>
          <a:xfrm>
            <a:off x="545674" y="1474619"/>
            <a:ext cx="11100653" cy="3908762"/>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(Josué 19.49-50)</a:t>
            </a:r>
          </a:p>
          <a:p>
            <a:pPr algn="just"/>
            <a:r>
              <a:rPr lang="fr-FR" sz="3200" b="1" i="1" baseline="30000" dirty="0">
                <a:solidFill>
                  <a:schemeClr val="bg1"/>
                </a:solidFill>
                <a:latin typeface="Arial" panose="020B0604020202020204" pitchFamily="34" charset="0"/>
                <a:cs typeface="Arial" panose="020B0604020202020204" pitchFamily="34" charset="0"/>
              </a:rPr>
              <a:t>49</a:t>
            </a:r>
            <a:r>
              <a:rPr lang="fr-FR" sz="3200" b="1" i="1" u="none" strike="noStrike" dirty="0">
                <a:solidFill>
                  <a:schemeClr val="bg1"/>
                </a:solidFill>
                <a:effectLst/>
                <a:latin typeface="Arial" panose="020B0604020202020204" pitchFamily="34" charset="0"/>
                <a:cs typeface="Arial" panose="020B0604020202020204" pitchFamily="34" charset="0"/>
              </a:rPr>
              <a:t>Lorsqu’ils eurent </a:t>
            </a:r>
            <a:r>
              <a:rPr lang="fr-FR" sz="3200" b="1" i="1" u="sng" strike="noStrike" dirty="0">
                <a:solidFill>
                  <a:schemeClr val="bg1"/>
                </a:solidFill>
                <a:effectLst/>
                <a:latin typeface="Arial" panose="020B0604020202020204" pitchFamily="34" charset="0"/>
                <a:cs typeface="Arial" panose="020B0604020202020204" pitchFamily="34" charset="0"/>
              </a:rPr>
              <a:t>fini de procéder au partage du pays</a:t>
            </a:r>
            <a:r>
              <a:rPr lang="fr-FR" sz="3200" b="1" i="1" u="none" strike="noStrike" dirty="0">
                <a:solidFill>
                  <a:schemeClr val="bg1"/>
                </a:solidFill>
                <a:effectLst/>
                <a:latin typeface="Arial" panose="020B0604020202020204" pitchFamily="34" charset="0"/>
                <a:cs typeface="Arial" panose="020B0604020202020204" pitchFamily="34" charset="0"/>
              </a:rPr>
              <a:t> d’après ses frontières, les Israélites </a:t>
            </a:r>
            <a:r>
              <a:rPr lang="fr-FR" sz="3200" b="1" i="1" u="sng" strike="noStrike" dirty="0">
                <a:solidFill>
                  <a:srgbClr val="00FA00"/>
                </a:solidFill>
                <a:effectLst/>
                <a:latin typeface="Arial" panose="020B0604020202020204" pitchFamily="34" charset="0"/>
                <a:cs typeface="Arial" panose="020B0604020202020204" pitchFamily="34" charset="0"/>
              </a:rPr>
              <a:t>donnèrent à Josué</a:t>
            </a:r>
            <a:r>
              <a:rPr lang="fr-FR" sz="3200" b="1" i="1" u="none" strike="noStrike" dirty="0">
                <a:solidFill>
                  <a:schemeClr val="bg1"/>
                </a:solidFill>
                <a:effectLst/>
                <a:latin typeface="Arial" panose="020B0604020202020204" pitchFamily="34" charset="0"/>
                <a:cs typeface="Arial" panose="020B0604020202020204" pitchFamily="34" charset="0"/>
              </a:rPr>
              <a:t>, fils de </a:t>
            </a:r>
            <a:r>
              <a:rPr lang="fr-FR" sz="3200" b="1" i="1" u="none" strike="noStrike" dirty="0" err="1">
                <a:solidFill>
                  <a:schemeClr val="bg1"/>
                </a:solidFill>
                <a:effectLst/>
                <a:latin typeface="Arial" panose="020B0604020202020204" pitchFamily="34" charset="0"/>
                <a:cs typeface="Arial" panose="020B0604020202020204" pitchFamily="34" charset="0"/>
              </a:rPr>
              <a:t>Nun</a:t>
            </a:r>
            <a:r>
              <a:rPr lang="fr-FR" sz="3200" b="1" i="1" u="none" strike="noStrike" dirty="0">
                <a:solidFill>
                  <a:schemeClr val="bg1"/>
                </a:solidFill>
                <a:effectLst/>
                <a:latin typeface="Arial" panose="020B0604020202020204" pitchFamily="34" charset="0"/>
                <a:cs typeface="Arial" panose="020B0604020202020204" pitchFamily="34" charset="0"/>
              </a:rPr>
              <a:t>, une possession au milieu d’eux. </a:t>
            </a:r>
            <a:r>
              <a:rPr lang="fr-FR" sz="3200" b="1" i="1" u="none" strike="noStrike" baseline="30000" dirty="0">
                <a:solidFill>
                  <a:schemeClr val="bg1"/>
                </a:solidFill>
                <a:effectLst/>
                <a:latin typeface="Arial" panose="020B0604020202020204" pitchFamily="34" charset="0"/>
                <a:cs typeface="Arial" panose="020B0604020202020204" pitchFamily="34" charset="0"/>
              </a:rPr>
              <a:t>50</a:t>
            </a:r>
            <a:r>
              <a:rPr lang="fr-FR" sz="3200" b="1" i="1" u="sng" strike="noStrike" dirty="0">
                <a:solidFill>
                  <a:srgbClr val="FFFF00"/>
                </a:solidFill>
                <a:effectLst/>
                <a:latin typeface="Arial" panose="020B0604020202020204" pitchFamily="34" charset="0"/>
                <a:cs typeface="Arial" panose="020B0604020202020204" pitchFamily="34" charset="0"/>
              </a:rPr>
              <a:t>Conformément à l’ordre de l’Eternel</a:t>
            </a:r>
            <a:r>
              <a:rPr lang="fr-FR" sz="3200" b="1" i="1" u="none" strike="noStrike" dirty="0">
                <a:solidFill>
                  <a:schemeClr val="bg1"/>
                </a:solidFill>
                <a:effectLst/>
                <a:latin typeface="Arial" panose="020B0604020202020204" pitchFamily="34" charset="0"/>
                <a:cs typeface="Arial" panose="020B0604020202020204" pitchFamily="34" charset="0"/>
              </a:rPr>
              <a:t>, ils lui donnèrent </a:t>
            </a:r>
            <a:r>
              <a:rPr lang="fr-FR" sz="3200" b="1" i="1" u="sng" strike="noStrike" dirty="0">
                <a:solidFill>
                  <a:srgbClr val="00FA00"/>
                </a:solidFill>
                <a:effectLst/>
                <a:latin typeface="Arial" panose="020B0604020202020204" pitchFamily="34" charset="0"/>
                <a:cs typeface="Arial" panose="020B0604020202020204" pitchFamily="34" charset="0"/>
              </a:rPr>
              <a:t>la ville qu’il avait demandée</a:t>
            </a:r>
            <a:r>
              <a:rPr lang="fr-FR" sz="3200" b="1" i="1" strike="noStrike" dirty="0">
                <a:solidFill>
                  <a:srgbClr val="00FA00"/>
                </a:solidFill>
                <a:effectLst/>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 </a:t>
            </a:r>
            <a:r>
              <a:rPr lang="fr-FR" sz="3200" b="1" i="1" u="none" strike="noStrike" dirty="0" err="1">
                <a:solidFill>
                  <a:schemeClr val="bg1"/>
                </a:solidFill>
                <a:effectLst/>
                <a:latin typeface="Arial" panose="020B0604020202020204" pitchFamily="34" charset="0"/>
                <a:cs typeface="Arial" panose="020B0604020202020204" pitchFamily="34" charset="0"/>
              </a:rPr>
              <a:t>Thimnath-Sérach</a:t>
            </a:r>
            <a:r>
              <a:rPr lang="fr-FR" sz="3200" b="1" i="1" u="none" strike="noStrike" dirty="0">
                <a:solidFill>
                  <a:schemeClr val="bg1"/>
                </a:solidFill>
                <a:effectLst/>
                <a:latin typeface="Arial" panose="020B0604020202020204" pitchFamily="34" charset="0"/>
                <a:cs typeface="Arial" panose="020B0604020202020204" pitchFamily="34" charset="0"/>
              </a:rPr>
              <a:t>, dans la région montagneuse d’Ephraïm. Josué </a:t>
            </a:r>
            <a:r>
              <a:rPr lang="fr-FR" sz="3200" b="1" i="1" u="sng" strike="noStrike" dirty="0">
                <a:solidFill>
                  <a:srgbClr val="00FDFF"/>
                </a:solidFill>
                <a:effectLst/>
                <a:latin typeface="Arial" panose="020B0604020202020204" pitchFamily="34" charset="0"/>
                <a:cs typeface="Arial" panose="020B0604020202020204" pitchFamily="34" charset="0"/>
              </a:rPr>
              <a:t>reconstruisit</a:t>
            </a:r>
            <a:r>
              <a:rPr lang="fr-FR" sz="3200" b="1" i="1" u="none" strike="noStrike" dirty="0">
                <a:solidFill>
                  <a:schemeClr val="bg1"/>
                </a:solidFill>
                <a:effectLst/>
                <a:latin typeface="Arial" panose="020B0604020202020204" pitchFamily="34" charset="0"/>
                <a:cs typeface="Arial" panose="020B0604020202020204" pitchFamily="34" charset="0"/>
              </a:rPr>
              <a:t> la ville et y habita. </a:t>
            </a:r>
          </a:p>
        </p:txBody>
      </p:sp>
      <p:sp>
        <p:nvSpPr>
          <p:cNvPr id="2" name="Espace réservé du numéro de diapositive 1">
            <a:extLst>
              <a:ext uri="{FF2B5EF4-FFF2-40B4-BE49-F238E27FC236}">
                <a16:creationId xmlns:a16="http://schemas.microsoft.com/office/drawing/2014/main" id="{C8A280FD-FF89-D746-9991-2726563B4E67}"/>
              </a:ext>
            </a:extLst>
          </p:cNvPr>
          <p:cNvSpPr>
            <a:spLocks noGrp="1"/>
          </p:cNvSpPr>
          <p:nvPr>
            <p:ph type="sldNum" sz="quarter" idx="12"/>
          </p:nvPr>
        </p:nvSpPr>
        <p:spPr/>
        <p:txBody>
          <a:bodyPr/>
          <a:lstStyle/>
          <a:p>
            <a:fld id="{D82C1261-4656-5644-B6EF-C413DB42E0F0}" type="slidenum">
              <a:rPr lang="fr-FR" smtClean="0"/>
              <a:t>41</a:t>
            </a:fld>
            <a:endParaRPr lang="fr-FR"/>
          </a:p>
        </p:txBody>
      </p:sp>
    </p:spTree>
    <p:extLst>
      <p:ext uri="{BB962C8B-B14F-4D97-AF65-F5344CB8AC3E}">
        <p14:creationId xmlns:p14="http://schemas.microsoft.com/office/powerpoint/2010/main" val="21277273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8CE19A1-A2A9-8140-9CBF-012ED8A661F6}"/>
              </a:ext>
            </a:extLst>
          </p:cNvPr>
          <p:cNvSpPr txBox="1"/>
          <p:nvPr/>
        </p:nvSpPr>
        <p:spPr>
          <a:xfrm>
            <a:off x="259796" y="1690063"/>
            <a:ext cx="11672408" cy="3970318"/>
          </a:xfrm>
          <a:prstGeom prst="rect">
            <a:avLst/>
          </a:prstGeom>
          <a:noFill/>
        </p:spPr>
        <p:txBody>
          <a:bodyPr wrap="square">
            <a:spAutoFit/>
          </a:bodyPr>
          <a:lstStyle/>
          <a:p>
            <a:pPr algn="ctr"/>
            <a:r>
              <a:rPr lang="fr-FR" sz="3200" b="1" dirty="0">
                <a:solidFill>
                  <a:srgbClr val="00FDFF"/>
                </a:solidFill>
                <a:latin typeface="Arial" panose="020B0604020202020204" pitchFamily="34" charset="0"/>
                <a:cs typeface="Arial" panose="020B0604020202020204" pitchFamily="34" charset="0"/>
              </a:rPr>
              <a:t>9. Héritiers des promesses, prisonniers de l’espérance</a:t>
            </a:r>
          </a:p>
          <a:p>
            <a:pPr algn="ctr"/>
            <a:r>
              <a:rPr lang="fr-FR" sz="3200" b="1" dirty="0">
                <a:solidFill>
                  <a:srgbClr val="00FDFF"/>
                </a:solidFill>
                <a:latin typeface="Arial" panose="020B0604020202020204" pitchFamily="34" charset="0"/>
                <a:cs typeface="Arial" panose="020B0604020202020204" pitchFamily="34" charset="0"/>
              </a:rPr>
              <a:t> </a:t>
            </a:r>
            <a:r>
              <a:rPr lang="fr-FR" sz="2400" dirty="0">
                <a:solidFill>
                  <a:srgbClr val="00FDFF"/>
                </a:solidFill>
                <a:latin typeface="Arial" panose="020B0604020202020204" pitchFamily="34" charset="0"/>
                <a:cs typeface="Arial" panose="020B0604020202020204" pitchFamily="34" charset="0"/>
              </a:rPr>
              <a:t>(</a:t>
            </a:r>
            <a:r>
              <a:rPr lang="fr-FR" sz="2400" dirty="0" err="1">
                <a:solidFill>
                  <a:srgbClr val="00FDFF"/>
                </a:solidFill>
                <a:latin typeface="Arial" panose="020B0604020202020204" pitchFamily="34" charset="0"/>
                <a:cs typeface="Arial" panose="020B0604020202020204" pitchFamily="34" charset="0"/>
              </a:rPr>
              <a:t>Js</a:t>
            </a:r>
            <a:r>
              <a:rPr lang="fr-FR" sz="2400" dirty="0">
                <a:solidFill>
                  <a:srgbClr val="00FDFF"/>
                </a:solidFill>
                <a:latin typeface="Arial" panose="020B0604020202020204" pitchFamily="34" charset="0"/>
                <a:cs typeface="Arial" panose="020B0604020202020204" pitchFamily="34" charset="0"/>
              </a:rPr>
              <a:t> 13.1-7)</a:t>
            </a:r>
          </a:p>
          <a:p>
            <a:endParaRPr lang="fr-FR" b="1" dirty="0">
              <a:solidFill>
                <a:schemeClr val="bg1"/>
              </a:solidFill>
              <a:latin typeface="Arial" panose="020B0604020202020204" pitchFamily="34" charset="0"/>
              <a:cs typeface="Arial" panose="020B0604020202020204" pitchFamily="34" charset="0"/>
            </a:endParaRPr>
          </a:p>
          <a:p>
            <a:r>
              <a:rPr lang="fr-FR" sz="2400" b="1" u="none" strike="noStrike" dirty="0">
                <a:solidFill>
                  <a:schemeClr val="bg1"/>
                </a:solidFill>
                <a:effectLst/>
                <a:latin typeface="Arial" panose="020B0604020202020204" pitchFamily="34" charset="0"/>
                <a:cs typeface="Arial" panose="020B0604020202020204" pitchFamily="34" charset="0"/>
              </a:rPr>
              <a:t>(Zacharie 9.12)</a:t>
            </a:r>
          </a:p>
          <a:p>
            <a:r>
              <a:rPr lang="fr-FR" sz="3200" b="1" i="1" u="none" strike="noStrike" dirty="0">
                <a:solidFill>
                  <a:schemeClr val="bg1"/>
                </a:solidFill>
                <a:effectLst/>
                <a:latin typeface="Arial" panose="020B0604020202020204" pitchFamily="34" charset="0"/>
                <a:cs typeface="Arial" panose="020B0604020202020204" pitchFamily="34" charset="0"/>
              </a:rPr>
              <a:t>Retournez à la forteresse, prisonniers pleins d’espérance ! Aujourd’hui encore je le déclare, je te rendrai le double.</a:t>
            </a:r>
          </a:p>
          <a:p>
            <a:endParaRPr lang="fr-FR" b="1" dirty="0">
              <a:solidFill>
                <a:schemeClr val="bg1"/>
              </a:solidFill>
              <a:latin typeface="Arial" panose="020B0604020202020204" pitchFamily="34" charset="0"/>
              <a:cs typeface="Arial" panose="020B0604020202020204" pitchFamily="34" charset="0"/>
            </a:endParaRPr>
          </a:p>
          <a:p>
            <a:r>
              <a:rPr lang="fr-FR" sz="3200" b="1" dirty="0">
                <a:solidFill>
                  <a:schemeClr val="bg1"/>
                </a:solidFill>
                <a:latin typeface="Arial" panose="020B0604020202020204" pitchFamily="34" charset="0"/>
                <a:cs typeface="Arial" panose="020B0604020202020204" pitchFamily="34" charset="0"/>
              </a:rPr>
              <a:t>- Coopération entre Dieu et l’être humain en vue de vivre dans la promesse</a:t>
            </a:r>
          </a:p>
        </p:txBody>
      </p:sp>
      <p:sp>
        <p:nvSpPr>
          <p:cNvPr id="4" name="Espace réservé du numéro de diapositive 3">
            <a:extLst>
              <a:ext uri="{FF2B5EF4-FFF2-40B4-BE49-F238E27FC236}">
                <a16:creationId xmlns:a16="http://schemas.microsoft.com/office/drawing/2014/main" id="{B3721B8A-F295-CD42-9B55-46ADC10142EE}"/>
              </a:ext>
            </a:extLst>
          </p:cNvPr>
          <p:cNvSpPr>
            <a:spLocks noGrp="1"/>
          </p:cNvSpPr>
          <p:nvPr>
            <p:ph type="sldNum" sz="quarter" idx="12"/>
          </p:nvPr>
        </p:nvSpPr>
        <p:spPr/>
        <p:txBody>
          <a:bodyPr/>
          <a:lstStyle/>
          <a:p>
            <a:fld id="{D82C1261-4656-5644-B6EF-C413DB42E0F0}" type="slidenum">
              <a:rPr lang="fr-FR" smtClean="0"/>
              <a:t>42</a:t>
            </a:fld>
            <a:endParaRPr lang="fr-FR"/>
          </a:p>
        </p:txBody>
      </p:sp>
    </p:spTree>
    <p:extLst>
      <p:ext uri="{BB962C8B-B14F-4D97-AF65-F5344CB8AC3E}">
        <p14:creationId xmlns:p14="http://schemas.microsoft.com/office/powerpoint/2010/main" val="3195655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1EF05EF-12E2-014F-A68E-92620E6EDFC5}"/>
              </a:ext>
            </a:extLst>
          </p:cNvPr>
          <p:cNvSpPr txBox="1"/>
          <p:nvPr/>
        </p:nvSpPr>
        <p:spPr>
          <a:xfrm>
            <a:off x="491976" y="982177"/>
            <a:ext cx="11208048" cy="4893647"/>
          </a:xfrm>
          <a:prstGeom prst="rect">
            <a:avLst/>
          </a:prstGeom>
          <a:noFill/>
        </p:spPr>
        <p:txBody>
          <a:bodyPr wrap="square">
            <a:spAutoFit/>
          </a:bodyPr>
          <a:lstStyle/>
          <a:p>
            <a:pPr algn="just"/>
            <a:r>
              <a:rPr lang="fr-FR" sz="2400" b="1" u="none" strike="noStrike" dirty="0">
                <a:solidFill>
                  <a:schemeClr val="bg1"/>
                </a:solidFill>
                <a:effectLst/>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13.1-7)</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a:t>
            </a:r>
            <a:r>
              <a:rPr lang="fr-FR" sz="3200" b="1" i="1" u="none" strike="noStrike" dirty="0">
                <a:solidFill>
                  <a:schemeClr val="bg1"/>
                </a:solidFill>
                <a:effectLst/>
                <a:latin typeface="Arial" panose="020B0604020202020204" pitchFamily="34" charset="0"/>
                <a:cs typeface="Arial" panose="020B0604020202020204" pitchFamily="34" charset="0"/>
              </a:rPr>
              <a:t>Josué était </a:t>
            </a:r>
            <a:r>
              <a:rPr lang="fr-FR" sz="3200" b="1" i="1" u="sng" strike="noStrike" dirty="0">
                <a:solidFill>
                  <a:schemeClr val="bg1"/>
                </a:solidFill>
                <a:effectLst/>
                <a:latin typeface="Arial" panose="020B0604020202020204" pitchFamily="34" charset="0"/>
                <a:cs typeface="Arial" panose="020B0604020202020204" pitchFamily="34" charset="0"/>
              </a:rPr>
              <a:t>vieux</a:t>
            </a:r>
            <a:r>
              <a:rPr lang="fr-FR" sz="3200" b="1" i="1" u="none" strike="noStrike" dirty="0">
                <a:solidFill>
                  <a:schemeClr val="bg1"/>
                </a:solidFill>
                <a:effectLst/>
                <a:latin typeface="Arial" panose="020B0604020202020204" pitchFamily="34" charset="0"/>
                <a:cs typeface="Arial" panose="020B0604020202020204" pitchFamily="34" charset="0"/>
              </a:rPr>
              <a:t>, il était d’un </a:t>
            </a:r>
            <a:r>
              <a:rPr lang="fr-FR" sz="3200" b="1" i="1" u="sng" strike="noStrike" dirty="0">
                <a:solidFill>
                  <a:schemeClr val="bg1"/>
                </a:solidFill>
                <a:effectLst/>
                <a:latin typeface="Arial" panose="020B0604020202020204" pitchFamily="34" charset="0"/>
                <a:cs typeface="Arial" panose="020B0604020202020204" pitchFamily="34" charset="0"/>
              </a:rPr>
              <a:t>âge avancé</a:t>
            </a:r>
            <a:r>
              <a:rPr lang="fr-FR" sz="3200" b="1" i="1" u="none" strike="noStrike" dirty="0">
                <a:solidFill>
                  <a:schemeClr val="bg1"/>
                </a:solidFill>
                <a:effectLst/>
                <a:latin typeface="Arial" panose="020B0604020202020204" pitchFamily="34" charset="0"/>
                <a:cs typeface="Arial" panose="020B0604020202020204" pitchFamily="34" charset="0"/>
              </a:rPr>
              <a:t>. L’Eternel lui dit alors : </a:t>
            </a:r>
          </a:p>
          <a:p>
            <a:pPr algn="just"/>
            <a:r>
              <a:rPr lang="fr-FR" sz="3200" b="1" i="1" u="none" strike="noStrike" dirty="0">
                <a:solidFill>
                  <a:schemeClr val="bg1"/>
                </a:solidFill>
                <a:effectLst/>
                <a:latin typeface="Arial" panose="020B0604020202020204" pitchFamily="34" charset="0"/>
                <a:cs typeface="Arial" panose="020B0604020202020204" pitchFamily="34" charset="0"/>
              </a:rPr>
              <a:t>« Tu es devenu </a:t>
            </a:r>
            <a:r>
              <a:rPr lang="fr-FR" sz="3200" b="1" i="1" u="sng" strike="noStrike" dirty="0">
                <a:solidFill>
                  <a:schemeClr val="bg1"/>
                </a:solidFill>
                <a:effectLst/>
                <a:latin typeface="Arial" panose="020B0604020202020204" pitchFamily="34" charset="0"/>
                <a:cs typeface="Arial" panose="020B0604020202020204" pitchFamily="34" charset="0"/>
              </a:rPr>
              <a:t>vieux</a:t>
            </a:r>
            <a:r>
              <a:rPr lang="fr-FR" sz="3200" b="1" i="1" u="none" strike="noStrike" dirty="0">
                <a:solidFill>
                  <a:schemeClr val="bg1"/>
                </a:solidFill>
                <a:effectLst/>
                <a:latin typeface="Arial" panose="020B0604020202020204" pitchFamily="34" charset="0"/>
                <a:cs typeface="Arial" panose="020B0604020202020204" pitchFamily="34" charset="0"/>
              </a:rPr>
              <a:t>, tu es d’un </a:t>
            </a:r>
            <a:r>
              <a:rPr lang="fr-FR" sz="3200" b="1" i="1" u="sng" strike="noStrike" dirty="0">
                <a:solidFill>
                  <a:schemeClr val="bg1"/>
                </a:solidFill>
                <a:effectLst/>
                <a:latin typeface="Arial" panose="020B0604020202020204" pitchFamily="34" charset="0"/>
                <a:cs typeface="Arial" panose="020B0604020202020204" pitchFamily="34" charset="0"/>
              </a:rPr>
              <a:t>âge avancé</a:t>
            </a:r>
            <a:r>
              <a:rPr lang="fr-FR" sz="3200" b="1" i="1" u="none" strike="noStrike" dirty="0">
                <a:solidFill>
                  <a:schemeClr val="bg1"/>
                </a:solidFill>
                <a:effectLst/>
                <a:latin typeface="Arial" panose="020B0604020202020204" pitchFamily="34" charset="0"/>
                <a:cs typeface="Arial" panose="020B0604020202020204" pitchFamily="34" charset="0"/>
              </a:rPr>
              <a:t> et le pays qu’il te </a:t>
            </a:r>
            <a:r>
              <a:rPr lang="fr-FR" sz="3200" b="1" i="1" u="sng" strike="noStrike" dirty="0">
                <a:solidFill>
                  <a:srgbClr val="FFC000"/>
                </a:solidFill>
                <a:effectLst/>
                <a:latin typeface="Arial" panose="020B0604020202020204" pitchFamily="34" charset="0"/>
                <a:cs typeface="Arial" panose="020B0604020202020204" pitchFamily="34" charset="0"/>
              </a:rPr>
              <a:t>reste à conquérir</a:t>
            </a:r>
            <a:r>
              <a:rPr lang="fr-FR" sz="3200" b="1" i="1" u="none" strike="noStrike" dirty="0">
                <a:solidFill>
                  <a:srgbClr val="FFC000"/>
                </a:solidFill>
                <a:effectLst/>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est très grand. </a:t>
            </a:r>
            <a:r>
              <a:rPr lang="fr-FR" sz="3200" b="1" i="1" u="none" strike="noStrike" baseline="30000" dirty="0">
                <a:solidFill>
                  <a:schemeClr val="bg1"/>
                </a:solidFill>
                <a:effectLst/>
                <a:latin typeface="Arial" panose="020B0604020202020204" pitchFamily="34" charset="0"/>
                <a:cs typeface="Arial" panose="020B0604020202020204" pitchFamily="34" charset="0"/>
              </a:rPr>
              <a:t>2</a:t>
            </a:r>
            <a:r>
              <a:rPr lang="fr-FR" sz="3200" b="1" i="1" u="none" strike="noStrike" dirty="0">
                <a:solidFill>
                  <a:schemeClr val="bg1"/>
                </a:solidFill>
                <a:effectLst/>
                <a:latin typeface="Arial" panose="020B0604020202020204" pitchFamily="34" charset="0"/>
                <a:cs typeface="Arial" panose="020B0604020202020204" pitchFamily="34" charset="0"/>
              </a:rPr>
              <a:t>Voici le pays qui reste... Je les </a:t>
            </a:r>
            <a:r>
              <a:rPr lang="fr-FR" sz="3200" b="1" i="1" u="sng" strike="noStrike" dirty="0">
                <a:solidFill>
                  <a:srgbClr val="FF40FF"/>
                </a:solidFill>
                <a:effectLst/>
                <a:latin typeface="Arial" panose="020B0604020202020204" pitchFamily="34" charset="0"/>
                <a:cs typeface="Arial" panose="020B0604020202020204" pitchFamily="34" charset="0"/>
              </a:rPr>
              <a:t>chasserai</a:t>
            </a:r>
            <a:r>
              <a:rPr lang="fr-FR" sz="3200" b="1" i="1" u="none" strike="noStrike" dirty="0">
                <a:solidFill>
                  <a:schemeClr val="bg1"/>
                </a:solidFill>
                <a:effectLst/>
                <a:latin typeface="Arial" panose="020B0604020202020204" pitchFamily="34" charset="0"/>
                <a:cs typeface="Arial" panose="020B0604020202020204" pitchFamily="34" charset="0"/>
              </a:rPr>
              <a:t> devant les Israélites. </a:t>
            </a:r>
            <a:r>
              <a:rPr lang="fr-FR" sz="3200" b="1" i="1" u="sng" strike="noStrike" dirty="0">
                <a:solidFill>
                  <a:srgbClr val="FFC000"/>
                </a:solidFill>
                <a:effectLst/>
                <a:latin typeface="Arial" panose="020B0604020202020204" pitchFamily="34" charset="0"/>
                <a:cs typeface="Arial" panose="020B0604020202020204" pitchFamily="34" charset="0"/>
              </a:rPr>
              <a:t>Donne</a:t>
            </a:r>
            <a:r>
              <a:rPr lang="fr-FR" sz="3200" b="1" i="1" strike="noStrike" dirty="0">
                <a:solidFill>
                  <a:srgbClr val="FFC000"/>
                </a:solidFill>
                <a:effectLst/>
                <a:latin typeface="Arial" panose="020B0604020202020204" pitchFamily="34" charset="0"/>
                <a:cs typeface="Arial" panose="020B0604020202020204" pitchFamily="34" charset="0"/>
              </a:rPr>
              <a:t> </a:t>
            </a:r>
            <a:r>
              <a:rPr lang="fr-FR" sz="3200" b="1" i="1" strike="noStrike" dirty="0">
                <a:solidFill>
                  <a:schemeClr val="bg1"/>
                </a:solidFill>
                <a:effectLst/>
                <a:latin typeface="Arial" panose="020B0604020202020204" pitchFamily="34" charset="0"/>
                <a:cs typeface="Arial" panose="020B0604020202020204" pitchFamily="34" charset="0"/>
              </a:rPr>
              <a:t>seulement ce pays en héritage à Israël</a:t>
            </a:r>
            <a:r>
              <a:rPr lang="fr-FR" sz="3200" b="1" i="1" u="none" strike="noStrike" dirty="0">
                <a:solidFill>
                  <a:schemeClr val="bg1"/>
                </a:solidFill>
                <a:effectLst/>
                <a:latin typeface="Arial" panose="020B0604020202020204" pitchFamily="34" charset="0"/>
                <a:cs typeface="Arial" panose="020B0604020202020204" pitchFamily="34" charset="0"/>
              </a:rPr>
              <a:t> en procédant à un tirage au sort, comme je te l’ai prescrit. </a:t>
            </a:r>
            <a:r>
              <a:rPr lang="fr-FR" sz="3200" b="1" i="1" strike="noStrike" baseline="30000" dirty="0">
                <a:solidFill>
                  <a:schemeClr val="bg1"/>
                </a:solidFill>
                <a:effectLst/>
                <a:latin typeface="Arial" panose="020B0604020202020204" pitchFamily="34" charset="0"/>
                <a:cs typeface="Arial" panose="020B0604020202020204" pitchFamily="34" charset="0"/>
              </a:rPr>
              <a:t>7</a:t>
            </a:r>
            <a:r>
              <a:rPr lang="fr-FR" sz="3200" b="1" i="1" u="sng" strike="noStrike" dirty="0">
                <a:solidFill>
                  <a:srgbClr val="FFC000"/>
                </a:solidFill>
                <a:effectLst/>
                <a:latin typeface="Arial" panose="020B0604020202020204" pitchFamily="34" charset="0"/>
                <a:cs typeface="Arial" panose="020B0604020202020204" pitchFamily="34" charset="0"/>
              </a:rPr>
              <a:t>Divise</a:t>
            </a:r>
            <a:r>
              <a:rPr lang="fr-FR" sz="3200" b="1" i="1" strike="noStrike" dirty="0">
                <a:solidFill>
                  <a:schemeClr val="bg1"/>
                </a:solidFill>
                <a:effectLst/>
                <a:latin typeface="Arial" panose="020B0604020202020204" pitchFamily="34" charset="0"/>
                <a:cs typeface="Arial" panose="020B0604020202020204" pitchFamily="34" charset="0"/>
              </a:rPr>
              <a:t> maintenant ce pays par portions entre </a:t>
            </a:r>
            <a:r>
              <a:rPr lang="fr-FR" sz="3200" b="1" i="1" u="none" strike="noStrike" dirty="0">
                <a:solidFill>
                  <a:schemeClr val="bg1"/>
                </a:solidFill>
                <a:effectLst/>
                <a:latin typeface="Arial" panose="020B0604020202020204" pitchFamily="34" charset="0"/>
                <a:cs typeface="Arial" panose="020B0604020202020204" pitchFamily="34" charset="0"/>
              </a:rPr>
              <a:t>les neuf tribus et la demi-tribu de Manassé. »</a:t>
            </a:r>
            <a:endParaRPr lang="fr-FR" sz="3200" b="1" i="1" dirty="0">
              <a:solidFill>
                <a:schemeClr val="bg1"/>
              </a:solidFill>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E86516AF-FA10-7640-8A84-975FD6AA546B}"/>
              </a:ext>
            </a:extLst>
          </p:cNvPr>
          <p:cNvSpPr>
            <a:spLocks noGrp="1"/>
          </p:cNvSpPr>
          <p:nvPr>
            <p:ph type="sldNum" sz="quarter" idx="12"/>
          </p:nvPr>
        </p:nvSpPr>
        <p:spPr/>
        <p:txBody>
          <a:bodyPr/>
          <a:lstStyle/>
          <a:p>
            <a:fld id="{D82C1261-4656-5644-B6EF-C413DB42E0F0}" type="slidenum">
              <a:rPr lang="fr-FR" smtClean="0"/>
              <a:t>43</a:t>
            </a:fld>
            <a:endParaRPr lang="fr-FR"/>
          </a:p>
        </p:txBody>
      </p:sp>
    </p:spTree>
    <p:extLst>
      <p:ext uri="{BB962C8B-B14F-4D97-AF65-F5344CB8AC3E}">
        <p14:creationId xmlns:p14="http://schemas.microsoft.com/office/powerpoint/2010/main" val="3122012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2F02E0A-293B-F54D-818B-6B5D16B1B5D2}"/>
              </a:ext>
            </a:extLst>
          </p:cNvPr>
          <p:cNvSpPr txBox="1"/>
          <p:nvPr/>
        </p:nvSpPr>
        <p:spPr>
          <a:xfrm>
            <a:off x="366681" y="1490008"/>
            <a:ext cx="11458638" cy="3877985"/>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10. Le vrai Josué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1.1-3)</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1</a:t>
            </a:r>
            <a:r>
              <a:rPr lang="fr-FR" sz="3200" b="1" i="1" u="none" strike="noStrike" dirty="0">
                <a:solidFill>
                  <a:schemeClr val="bg1"/>
                </a:solidFill>
                <a:effectLst/>
                <a:latin typeface="Arial" panose="020B0604020202020204" pitchFamily="34" charset="0"/>
                <a:cs typeface="Arial" panose="020B0604020202020204" pitchFamily="34" charset="0"/>
              </a:rPr>
              <a:t>Après la mort de Moïse, le serviteur de l’Eternel, l’Eternel dit à Josué, fils de </a:t>
            </a:r>
            <a:r>
              <a:rPr lang="fr-FR" sz="3200" b="1" i="1" u="none" strike="noStrike" dirty="0" err="1">
                <a:solidFill>
                  <a:schemeClr val="bg1"/>
                </a:solidFill>
                <a:effectLst/>
                <a:latin typeface="Arial" panose="020B0604020202020204" pitchFamily="34" charset="0"/>
                <a:cs typeface="Arial" panose="020B0604020202020204" pitchFamily="34" charset="0"/>
              </a:rPr>
              <a:t>Nun</a:t>
            </a:r>
            <a:r>
              <a:rPr lang="fr-FR" sz="3200" b="1" i="1" u="none" strike="noStrike" dirty="0">
                <a:solidFill>
                  <a:schemeClr val="bg1"/>
                </a:solidFill>
                <a:effectLst/>
                <a:latin typeface="Arial" panose="020B0604020202020204" pitchFamily="34" charset="0"/>
                <a:cs typeface="Arial" panose="020B0604020202020204" pitchFamily="34" charset="0"/>
              </a:rPr>
              <a:t> et assistant de Moïse : </a:t>
            </a:r>
            <a:r>
              <a:rPr lang="fr-FR" sz="3200" b="1" i="1" u="none" strike="noStrike" baseline="30000" dirty="0">
                <a:solidFill>
                  <a:schemeClr val="bg1"/>
                </a:solidFill>
                <a:effectLst/>
                <a:latin typeface="Arial" panose="020B0604020202020204" pitchFamily="34" charset="0"/>
                <a:cs typeface="Arial" panose="020B0604020202020204" pitchFamily="34" charset="0"/>
              </a:rPr>
              <a:t>2</a:t>
            </a:r>
            <a:r>
              <a:rPr lang="fr-FR" sz="3200" b="1" i="1" u="none" strike="noStrike" dirty="0">
                <a:solidFill>
                  <a:schemeClr val="bg1"/>
                </a:solidFill>
                <a:effectLst/>
                <a:latin typeface="Arial" panose="020B0604020202020204" pitchFamily="34" charset="0"/>
                <a:cs typeface="Arial" panose="020B0604020202020204" pitchFamily="34" charset="0"/>
              </a:rPr>
              <a:t>« Mon serviteur Moïse est mort. Maintenant, </a:t>
            </a:r>
            <a:r>
              <a:rPr lang="fr-FR" sz="3200" b="1" i="1" u="sng" strike="noStrike" dirty="0" err="1">
                <a:solidFill>
                  <a:schemeClr val="bg1"/>
                </a:solidFill>
                <a:effectLst/>
                <a:latin typeface="Arial" panose="020B0604020202020204" pitchFamily="34" charset="0"/>
                <a:cs typeface="Arial" panose="020B0604020202020204" pitchFamily="34" charset="0"/>
              </a:rPr>
              <a:t>lève-toi</a:t>
            </a:r>
            <a:r>
              <a:rPr lang="fr-FR" sz="3200" b="1" i="1" u="sng" strike="noStrike" dirty="0">
                <a:solidFill>
                  <a:schemeClr val="bg1"/>
                </a:solidFill>
                <a:effectLst/>
                <a:latin typeface="Arial" panose="020B0604020202020204" pitchFamily="34" charset="0"/>
                <a:cs typeface="Arial" panose="020B0604020202020204" pitchFamily="34" charset="0"/>
              </a:rPr>
              <a:t>, passe le Jourdain</a:t>
            </a:r>
            <a:r>
              <a:rPr lang="fr-FR" sz="3200" b="1" i="1" u="none" strike="noStrike" dirty="0">
                <a:solidFill>
                  <a:schemeClr val="bg1"/>
                </a:solidFill>
                <a:effectLst/>
                <a:latin typeface="Arial" panose="020B0604020202020204" pitchFamily="34" charset="0"/>
                <a:cs typeface="Arial" panose="020B0604020202020204" pitchFamily="34" charset="0"/>
              </a:rPr>
              <a:t> avec tout ce peuple pour entrer dans le pays que je donne aux Israélites. </a:t>
            </a:r>
            <a:r>
              <a:rPr lang="fr-FR" sz="3200" b="1" i="1" u="none" strike="noStrike" baseline="30000" dirty="0">
                <a:solidFill>
                  <a:schemeClr val="bg1"/>
                </a:solidFill>
                <a:effectLst/>
                <a:latin typeface="Arial" panose="020B0604020202020204" pitchFamily="34" charset="0"/>
                <a:cs typeface="Arial" panose="020B0604020202020204" pitchFamily="34" charset="0"/>
              </a:rPr>
              <a:t>3</a:t>
            </a:r>
            <a:r>
              <a:rPr lang="fr-FR" sz="3200" b="1" i="1" u="sng" strike="noStrike" dirty="0">
                <a:solidFill>
                  <a:srgbClr val="FFC000"/>
                </a:solidFill>
                <a:effectLst/>
                <a:latin typeface="Arial" panose="020B0604020202020204" pitchFamily="34" charset="0"/>
                <a:cs typeface="Arial" panose="020B0604020202020204" pitchFamily="34" charset="0"/>
              </a:rPr>
              <a:t>Tout lieu que foulera la plante de votre pied</a:t>
            </a:r>
            <a:r>
              <a:rPr lang="fr-FR" sz="3200" b="1" i="1" u="none" strike="noStrike" dirty="0">
                <a:solidFill>
                  <a:schemeClr val="bg1"/>
                </a:solidFill>
                <a:effectLst/>
                <a:latin typeface="Arial" panose="020B0604020202020204" pitchFamily="34" charset="0"/>
                <a:cs typeface="Arial" panose="020B0604020202020204" pitchFamily="34" charset="0"/>
              </a:rPr>
              <a:t>, je vous le donne, comme je l’ai dit à Moïse.</a:t>
            </a:r>
          </a:p>
        </p:txBody>
      </p:sp>
      <p:sp>
        <p:nvSpPr>
          <p:cNvPr id="4" name="Espace réservé du numéro de diapositive 3">
            <a:extLst>
              <a:ext uri="{FF2B5EF4-FFF2-40B4-BE49-F238E27FC236}">
                <a16:creationId xmlns:a16="http://schemas.microsoft.com/office/drawing/2014/main" id="{F36E367C-A504-C640-8D84-1A7B2F4EDD0E}"/>
              </a:ext>
            </a:extLst>
          </p:cNvPr>
          <p:cNvSpPr>
            <a:spLocks noGrp="1"/>
          </p:cNvSpPr>
          <p:nvPr>
            <p:ph type="sldNum" sz="quarter" idx="12"/>
          </p:nvPr>
        </p:nvSpPr>
        <p:spPr/>
        <p:txBody>
          <a:bodyPr/>
          <a:lstStyle/>
          <a:p>
            <a:fld id="{D82C1261-4656-5644-B6EF-C413DB42E0F0}" type="slidenum">
              <a:rPr lang="fr-FR" smtClean="0"/>
              <a:t>44</a:t>
            </a:fld>
            <a:endParaRPr lang="fr-FR"/>
          </a:p>
        </p:txBody>
      </p:sp>
    </p:spTree>
    <p:extLst>
      <p:ext uri="{BB962C8B-B14F-4D97-AF65-F5344CB8AC3E}">
        <p14:creationId xmlns:p14="http://schemas.microsoft.com/office/powerpoint/2010/main" val="26683555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2F02E0A-293B-F54D-818B-6B5D16B1B5D2}"/>
              </a:ext>
            </a:extLst>
          </p:cNvPr>
          <p:cNvSpPr txBox="1"/>
          <p:nvPr/>
        </p:nvSpPr>
        <p:spPr>
          <a:xfrm>
            <a:off x="957943" y="1474619"/>
            <a:ext cx="10276115" cy="3908762"/>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10. Le vrai Josué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1.1-3)</a:t>
            </a:r>
          </a:p>
          <a:p>
            <a:pPr algn="just"/>
            <a:endParaRPr lang="fr-FR" sz="3200" b="1" dirty="0">
              <a:solidFill>
                <a:schemeClr val="bg1"/>
              </a:solidFill>
              <a:latin typeface="Arial" panose="020B0604020202020204" pitchFamily="34" charset="0"/>
              <a:cs typeface="Arial" panose="020B0604020202020204" pitchFamily="34" charset="0"/>
            </a:endParaRPr>
          </a:p>
          <a:p>
            <a:pPr algn="just"/>
            <a:r>
              <a:rPr lang="fr-FR" sz="3600" b="1" u="none" strike="noStrike" dirty="0">
                <a:solidFill>
                  <a:schemeClr val="bg1"/>
                </a:solidFill>
                <a:effectLst/>
                <a:latin typeface="Arial" panose="020B0604020202020204" pitchFamily="34" charset="0"/>
                <a:cs typeface="Arial" panose="020B0604020202020204" pitchFamily="34" charset="0"/>
              </a:rPr>
              <a:t>- Jésus nous fera entrer dans la terre promise</a:t>
            </a:r>
          </a:p>
          <a:p>
            <a:pPr algn="just"/>
            <a:endParaRPr lang="fr-FR" sz="36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u="none" strike="noStrike" dirty="0">
                <a:solidFill>
                  <a:schemeClr val="bg1"/>
                </a:solidFill>
                <a:effectLst/>
                <a:latin typeface="Arial" panose="020B0604020202020204" pitchFamily="34" charset="0"/>
                <a:cs typeface="Arial" panose="020B0604020202020204" pitchFamily="34" charset="0"/>
              </a:rPr>
              <a:t>- </a:t>
            </a:r>
            <a:r>
              <a:rPr lang="fr-FR" sz="3600" b="1" u="sng" strike="noStrike" dirty="0">
                <a:solidFill>
                  <a:schemeClr val="bg1"/>
                </a:solidFill>
                <a:effectLst/>
                <a:latin typeface="Arial" panose="020B0604020202020204" pitchFamily="34" charset="0"/>
                <a:cs typeface="Arial" panose="020B0604020202020204" pitchFamily="34" charset="0"/>
              </a:rPr>
              <a:t>Combattre</a:t>
            </a:r>
            <a:r>
              <a:rPr lang="fr-FR" sz="3600" b="1" u="none" strike="noStrike" dirty="0">
                <a:solidFill>
                  <a:schemeClr val="bg1"/>
                </a:solidFill>
                <a:effectLst/>
                <a:latin typeface="Arial" panose="020B0604020202020204" pitchFamily="34" charset="0"/>
                <a:cs typeface="Arial" panose="020B0604020202020204" pitchFamily="34" charset="0"/>
              </a:rPr>
              <a:t> sous la conduite du Christ</a:t>
            </a:r>
          </a:p>
          <a:p>
            <a:pPr algn="just"/>
            <a:endParaRPr lang="fr-FR" sz="3600" b="1" dirty="0">
              <a:solidFill>
                <a:schemeClr val="bg1"/>
              </a:solidFill>
              <a:latin typeface="Arial" panose="020B0604020202020204" pitchFamily="34" charset="0"/>
              <a:cs typeface="Arial" panose="020B0604020202020204" pitchFamily="34" charset="0"/>
            </a:endParaRPr>
          </a:p>
          <a:p>
            <a:pPr algn="just"/>
            <a:r>
              <a:rPr lang="fr-FR" sz="3600" b="1" dirty="0">
                <a:solidFill>
                  <a:schemeClr val="bg1"/>
                </a:solidFill>
                <a:latin typeface="Arial" panose="020B0604020202020204" pitchFamily="34" charset="0"/>
                <a:cs typeface="Arial" panose="020B0604020202020204" pitchFamily="34" charset="0"/>
              </a:rPr>
              <a:t>- Leçons pour nous</a:t>
            </a:r>
          </a:p>
        </p:txBody>
      </p:sp>
      <p:sp>
        <p:nvSpPr>
          <p:cNvPr id="4" name="Espace réservé du numéro de diapositive 3">
            <a:extLst>
              <a:ext uri="{FF2B5EF4-FFF2-40B4-BE49-F238E27FC236}">
                <a16:creationId xmlns:a16="http://schemas.microsoft.com/office/drawing/2014/main" id="{F36E367C-A504-C640-8D84-1A7B2F4EDD0E}"/>
              </a:ext>
            </a:extLst>
          </p:cNvPr>
          <p:cNvSpPr>
            <a:spLocks noGrp="1"/>
          </p:cNvSpPr>
          <p:nvPr>
            <p:ph type="sldNum" sz="quarter" idx="12"/>
          </p:nvPr>
        </p:nvSpPr>
        <p:spPr/>
        <p:txBody>
          <a:bodyPr/>
          <a:lstStyle/>
          <a:p>
            <a:fld id="{D82C1261-4656-5644-B6EF-C413DB42E0F0}" type="slidenum">
              <a:rPr lang="fr-FR" smtClean="0"/>
              <a:t>45</a:t>
            </a:fld>
            <a:endParaRPr lang="fr-FR"/>
          </a:p>
        </p:txBody>
      </p:sp>
    </p:spTree>
    <p:extLst>
      <p:ext uri="{BB962C8B-B14F-4D97-AF65-F5344CB8AC3E}">
        <p14:creationId xmlns:p14="http://schemas.microsoft.com/office/powerpoint/2010/main" val="37012373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30BF0E3-C3B7-3F44-86A4-859394835773}"/>
              </a:ext>
            </a:extLst>
          </p:cNvPr>
          <p:cNvSpPr txBox="1"/>
          <p:nvPr/>
        </p:nvSpPr>
        <p:spPr>
          <a:xfrm>
            <a:off x="159560" y="612845"/>
            <a:ext cx="11872880" cy="5632311"/>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11. Vivre dans le pays (de la promesse)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22)</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200" b="1" dirty="0">
                <a:solidFill>
                  <a:schemeClr val="bg1"/>
                </a:solidFill>
                <a:latin typeface="Arial" panose="020B0604020202020204" pitchFamily="34" charset="0"/>
                <a:cs typeface="Arial" panose="020B0604020202020204" pitchFamily="34" charset="0"/>
              </a:rPr>
              <a:t>- Attention aux mauvaises interprétations</a:t>
            </a:r>
          </a:p>
          <a:p>
            <a:pPr algn="just"/>
            <a:endParaRPr lang="fr-FR" b="1" dirty="0">
              <a:solidFill>
                <a:schemeClr val="bg1"/>
              </a:solidFill>
              <a:latin typeface="Arial" panose="020B0604020202020204" pitchFamily="34" charset="0"/>
              <a:cs typeface="Arial" panose="020B0604020202020204" pitchFamily="34" charset="0"/>
            </a:endParaRP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26</a:t>
            </a:r>
            <a:r>
              <a:rPr lang="fr-FR" sz="3200" b="1" i="1" u="sng" strike="noStrike" dirty="0">
                <a:solidFill>
                  <a:schemeClr val="bg1"/>
                </a:solidFill>
                <a:effectLst/>
                <a:latin typeface="Arial" panose="020B0604020202020204" pitchFamily="34" charset="0"/>
                <a:cs typeface="Arial" panose="020B0604020202020204" pitchFamily="34" charset="0"/>
              </a:rPr>
              <a:t>Voilà pourquoi</a:t>
            </a:r>
            <a:r>
              <a:rPr lang="fr-FR" sz="3200" b="1" i="1" strike="noStrike" dirty="0">
                <a:solidFill>
                  <a:schemeClr val="bg1"/>
                </a:solidFill>
                <a:effectLst/>
                <a:latin typeface="Arial" panose="020B0604020202020204" pitchFamily="34" charset="0"/>
                <a:cs typeface="Arial" panose="020B0604020202020204" pitchFamily="34" charset="0"/>
              </a:rPr>
              <a:t> </a:t>
            </a:r>
            <a:r>
              <a:rPr lang="fr-FR" sz="3200" b="1" i="1" u="none" strike="noStrike" dirty="0">
                <a:solidFill>
                  <a:schemeClr val="bg1"/>
                </a:solidFill>
                <a:effectLst/>
                <a:latin typeface="Arial" panose="020B0604020202020204" pitchFamily="34" charset="0"/>
                <a:cs typeface="Arial" panose="020B0604020202020204" pitchFamily="34" charset="0"/>
              </a:rPr>
              <a:t>nous nous sommes dit : ‘Construisons-nous donc un autel, non pour y offrir des holocaustes et pour des sacrifices, </a:t>
            </a:r>
            <a:r>
              <a:rPr lang="fr-FR" sz="3200" b="1" i="1" u="none" strike="noStrike" baseline="30000" dirty="0">
                <a:solidFill>
                  <a:schemeClr val="bg1"/>
                </a:solidFill>
                <a:effectLst/>
                <a:latin typeface="Arial" panose="020B0604020202020204" pitchFamily="34" charset="0"/>
                <a:cs typeface="Arial" panose="020B0604020202020204" pitchFamily="34" charset="0"/>
              </a:rPr>
              <a:t>27</a:t>
            </a:r>
            <a:r>
              <a:rPr lang="fr-FR" sz="3200" b="1" i="1" u="none" strike="noStrike" dirty="0">
                <a:solidFill>
                  <a:schemeClr val="bg1"/>
                </a:solidFill>
                <a:effectLst/>
                <a:latin typeface="Arial" panose="020B0604020202020204" pitchFamily="34" charset="0"/>
                <a:cs typeface="Arial" panose="020B0604020202020204" pitchFamily="34" charset="0"/>
              </a:rPr>
              <a:t>mais comme un témoin.’ Il témoignera entre nous et vous, entre nos descendants et les vôtres, que nous voulons servir l’Eternel devant lui par nos holocaustes et par nos sacrifices d’expiation et de communion. Ainsi vos descendants ne pourront pas dire un jour aux nôtres : ‘Vous n’avez aucun droit de servir l’Eternel !’ </a:t>
            </a:r>
          </a:p>
        </p:txBody>
      </p:sp>
      <p:sp>
        <p:nvSpPr>
          <p:cNvPr id="4" name="Espace réservé du numéro de diapositive 3">
            <a:extLst>
              <a:ext uri="{FF2B5EF4-FFF2-40B4-BE49-F238E27FC236}">
                <a16:creationId xmlns:a16="http://schemas.microsoft.com/office/drawing/2014/main" id="{B9081C86-0FD6-9947-A463-C6B203EB32C3}"/>
              </a:ext>
            </a:extLst>
          </p:cNvPr>
          <p:cNvSpPr>
            <a:spLocks noGrp="1"/>
          </p:cNvSpPr>
          <p:nvPr>
            <p:ph type="sldNum" sz="quarter" idx="12"/>
          </p:nvPr>
        </p:nvSpPr>
        <p:spPr/>
        <p:txBody>
          <a:bodyPr/>
          <a:lstStyle/>
          <a:p>
            <a:fld id="{D82C1261-4656-5644-B6EF-C413DB42E0F0}" type="slidenum">
              <a:rPr lang="fr-FR" smtClean="0"/>
              <a:t>46</a:t>
            </a:fld>
            <a:endParaRPr lang="fr-FR"/>
          </a:p>
        </p:txBody>
      </p:sp>
    </p:spTree>
    <p:extLst>
      <p:ext uri="{BB962C8B-B14F-4D97-AF65-F5344CB8AC3E}">
        <p14:creationId xmlns:p14="http://schemas.microsoft.com/office/powerpoint/2010/main" val="8833710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4D6813C-757E-B44C-B5C1-AB771FDF19D1}"/>
              </a:ext>
            </a:extLst>
          </p:cNvPr>
          <p:cNvSpPr txBox="1"/>
          <p:nvPr/>
        </p:nvSpPr>
        <p:spPr>
          <a:xfrm>
            <a:off x="682584" y="1305342"/>
            <a:ext cx="10826832" cy="4247317"/>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12. Dieu est fidèle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21.43-45; 23)</a:t>
            </a:r>
          </a:p>
          <a:p>
            <a:endParaRPr lang="fr-FR" b="1" dirty="0">
              <a:solidFill>
                <a:schemeClr val="bg1"/>
              </a:solidFill>
              <a:latin typeface="Arial" panose="020B0604020202020204" pitchFamily="34" charset="0"/>
              <a:cs typeface="Arial" panose="020B0604020202020204" pitchFamily="34" charset="0"/>
            </a:endParaRPr>
          </a:p>
          <a:p>
            <a:r>
              <a:rPr lang="fr-FR" sz="2400" b="1" dirty="0">
                <a:solidFill>
                  <a:schemeClr val="bg1"/>
                </a:solidFill>
                <a:latin typeface="Arial" panose="020B0604020202020204" pitchFamily="34" charset="0"/>
                <a:cs typeface="Arial" panose="020B0604020202020204" pitchFamily="34" charset="0"/>
              </a:rPr>
              <a:t>(</a:t>
            </a:r>
            <a:r>
              <a:rPr lang="fr-FR" sz="2400" b="1" dirty="0" err="1">
                <a:solidFill>
                  <a:schemeClr val="bg1"/>
                </a:solidFill>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21.43-45)</a:t>
            </a:r>
          </a:p>
          <a:p>
            <a:pPr algn="just"/>
            <a:r>
              <a:rPr lang="fr-FR" sz="3200" b="1" i="1" u="none" strike="noStrike" baseline="30000" dirty="0">
                <a:solidFill>
                  <a:schemeClr val="bg1"/>
                </a:solidFill>
                <a:effectLst/>
                <a:latin typeface="Arial" panose="020B0604020202020204" pitchFamily="34" charset="0"/>
                <a:cs typeface="Arial" panose="020B0604020202020204" pitchFamily="34" charset="0"/>
              </a:rPr>
              <a:t>43</a:t>
            </a:r>
            <a:r>
              <a:rPr lang="fr-FR" sz="3200" b="1" i="1" u="none" strike="noStrike" dirty="0">
                <a:solidFill>
                  <a:schemeClr val="bg1"/>
                </a:solidFill>
                <a:effectLst/>
                <a:latin typeface="Arial" panose="020B0604020202020204" pitchFamily="34" charset="0"/>
                <a:cs typeface="Arial" panose="020B0604020202020204" pitchFamily="34" charset="0"/>
              </a:rPr>
              <a:t>C’est ainsi que </a:t>
            </a:r>
            <a:r>
              <a:rPr lang="fr-FR" sz="3200" b="1" i="1" u="sng" strike="noStrike" dirty="0">
                <a:solidFill>
                  <a:schemeClr val="bg1"/>
                </a:solidFill>
                <a:effectLst/>
                <a:latin typeface="Arial" panose="020B0604020202020204" pitchFamily="34" charset="0"/>
                <a:cs typeface="Arial" panose="020B0604020202020204" pitchFamily="34" charset="0"/>
              </a:rPr>
              <a:t>l’Eternel </a:t>
            </a:r>
            <a:r>
              <a:rPr lang="fr-FR" sz="3200" b="1" i="1" u="sng" strike="noStrike" dirty="0">
                <a:solidFill>
                  <a:srgbClr val="FFC000"/>
                </a:solidFill>
                <a:effectLst/>
                <a:latin typeface="Arial" panose="020B0604020202020204" pitchFamily="34" charset="0"/>
                <a:cs typeface="Arial" panose="020B0604020202020204" pitchFamily="34" charset="0"/>
              </a:rPr>
              <a:t>donna</a:t>
            </a:r>
            <a:r>
              <a:rPr lang="fr-FR" sz="3200" b="1" i="1" u="sng" strike="noStrike" dirty="0">
                <a:solidFill>
                  <a:schemeClr val="bg1"/>
                </a:solidFill>
                <a:effectLst/>
                <a:latin typeface="Arial" panose="020B0604020202020204" pitchFamily="34" charset="0"/>
                <a:cs typeface="Arial" panose="020B0604020202020204" pitchFamily="34" charset="0"/>
              </a:rPr>
              <a:t> à Israël tout le pays qu’il avait juré de donner</a:t>
            </a:r>
            <a:r>
              <a:rPr lang="fr-FR" sz="3200" b="1" i="1" u="none" strike="noStrike" dirty="0">
                <a:solidFill>
                  <a:schemeClr val="bg1"/>
                </a:solidFill>
                <a:effectLst/>
                <a:latin typeface="Arial" panose="020B0604020202020204" pitchFamily="34" charset="0"/>
                <a:cs typeface="Arial" panose="020B0604020202020204" pitchFamily="34" charset="0"/>
              </a:rPr>
              <a:t> à leurs ancêtres. Ils en prirent possession et s’y installèrent. </a:t>
            </a:r>
            <a:r>
              <a:rPr lang="fr-FR" sz="3200" b="1" i="1" u="none" strike="noStrike" baseline="30000" dirty="0">
                <a:solidFill>
                  <a:schemeClr val="bg1"/>
                </a:solidFill>
                <a:effectLst/>
                <a:latin typeface="Arial" panose="020B0604020202020204" pitchFamily="34" charset="0"/>
                <a:cs typeface="Arial" panose="020B0604020202020204" pitchFamily="34" charset="0"/>
              </a:rPr>
              <a:t>44</a:t>
            </a:r>
            <a:r>
              <a:rPr lang="fr-FR" sz="3200" b="1" i="1" u="none" strike="noStrike" dirty="0">
                <a:solidFill>
                  <a:schemeClr val="bg1"/>
                </a:solidFill>
                <a:effectLst/>
                <a:latin typeface="Arial" panose="020B0604020202020204" pitchFamily="34" charset="0"/>
                <a:cs typeface="Arial" panose="020B0604020202020204" pitchFamily="34" charset="0"/>
              </a:rPr>
              <a:t>L’Eternel leur accorda du repos de tous côtés, comme il l’avait juré à leurs ancêtres. Aucun de leurs ennemis ne put leur résister et l’Eternel les livra tous entre leurs mains. </a:t>
            </a:r>
          </a:p>
        </p:txBody>
      </p:sp>
      <p:sp>
        <p:nvSpPr>
          <p:cNvPr id="4" name="Espace réservé du numéro de diapositive 3">
            <a:extLst>
              <a:ext uri="{FF2B5EF4-FFF2-40B4-BE49-F238E27FC236}">
                <a16:creationId xmlns:a16="http://schemas.microsoft.com/office/drawing/2014/main" id="{FFA10043-5E42-F043-8286-136316D522D6}"/>
              </a:ext>
            </a:extLst>
          </p:cNvPr>
          <p:cNvSpPr>
            <a:spLocks noGrp="1"/>
          </p:cNvSpPr>
          <p:nvPr>
            <p:ph type="sldNum" sz="quarter" idx="12"/>
          </p:nvPr>
        </p:nvSpPr>
        <p:spPr/>
        <p:txBody>
          <a:bodyPr/>
          <a:lstStyle/>
          <a:p>
            <a:fld id="{D82C1261-4656-5644-B6EF-C413DB42E0F0}" type="slidenum">
              <a:rPr lang="fr-FR" smtClean="0"/>
              <a:t>47</a:t>
            </a:fld>
            <a:endParaRPr lang="fr-FR"/>
          </a:p>
        </p:txBody>
      </p:sp>
    </p:spTree>
    <p:extLst>
      <p:ext uri="{BB962C8B-B14F-4D97-AF65-F5344CB8AC3E}">
        <p14:creationId xmlns:p14="http://schemas.microsoft.com/office/powerpoint/2010/main" val="37325016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4D6813C-757E-B44C-B5C1-AB771FDF19D1}"/>
              </a:ext>
            </a:extLst>
          </p:cNvPr>
          <p:cNvSpPr txBox="1"/>
          <p:nvPr/>
        </p:nvSpPr>
        <p:spPr>
          <a:xfrm>
            <a:off x="615078" y="1951673"/>
            <a:ext cx="10961844" cy="2954655"/>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12. Dieu est fidèle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21.43-45; 23)</a:t>
            </a:r>
          </a:p>
          <a:p>
            <a:endParaRPr lang="fr-FR" b="1" dirty="0">
              <a:solidFill>
                <a:schemeClr val="bg1"/>
              </a:solidFill>
              <a:latin typeface="Arial" panose="020B0604020202020204" pitchFamily="34" charset="0"/>
              <a:cs typeface="Arial" panose="020B0604020202020204" pitchFamily="34" charset="0"/>
            </a:endParaRPr>
          </a:p>
          <a:p>
            <a:r>
              <a:rPr lang="fr-FR" sz="2400" b="1" dirty="0">
                <a:solidFill>
                  <a:schemeClr val="bg1"/>
                </a:solidFill>
                <a:latin typeface="Arial" panose="020B0604020202020204" pitchFamily="34" charset="0"/>
                <a:cs typeface="Arial" panose="020B0604020202020204" pitchFamily="34" charset="0"/>
              </a:rPr>
              <a:t>(</a:t>
            </a:r>
            <a:r>
              <a:rPr lang="fr-FR" sz="2400" b="1" dirty="0" err="1">
                <a:solidFill>
                  <a:schemeClr val="bg1"/>
                </a:solidFill>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21.43-45)</a:t>
            </a:r>
          </a:p>
          <a:p>
            <a:pPr algn="just"/>
            <a:r>
              <a:rPr lang="fr-FR" sz="3600" b="1" i="1" strike="noStrike" baseline="30000" dirty="0">
                <a:solidFill>
                  <a:schemeClr val="bg1"/>
                </a:solidFill>
                <a:effectLst/>
                <a:latin typeface="Arial" panose="020B0604020202020204" pitchFamily="34" charset="0"/>
                <a:cs typeface="Arial" panose="020B0604020202020204" pitchFamily="34" charset="0"/>
              </a:rPr>
              <a:t>45</a:t>
            </a:r>
            <a:r>
              <a:rPr lang="fr-FR" sz="3600" b="1" i="1" strike="noStrike" dirty="0">
                <a:solidFill>
                  <a:schemeClr val="bg1"/>
                </a:solidFill>
                <a:effectLst/>
                <a:latin typeface="Arial" panose="020B0604020202020204" pitchFamily="34" charset="0"/>
                <a:cs typeface="Arial" panose="020B0604020202020204" pitchFamily="34" charset="0"/>
              </a:rPr>
              <a:t>De toutes les bonnes </a:t>
            </a:r>
            <a:r>
              <a:rPr lang="fr-FR" sz="3600" b="1" i="1" u="sng" strike="noStrike" dirty="0">
                <a:solidFill>
                  <a:schemeClr val="bg1"/>
                </a:solidFill>
                <a:effectLst/>
                <a:latin typeface="Arial" panose="020B0604020202020204" pitchFamily="34" charset="0"/>
                <a:cs typeface="Arial" panose="020B0604020202020204" pitchFamily="34" charset="0"/>
              </a:rPr>
              <a:t>paroles que l’Eternel</a:t>
            </a:r>
            <a:r>
              <a:rPr lang="fr-FR" sz="3600" b="1" i="1" strike="noStrike" dirty="0">
                <a:solidFill>
                  <a:schemeClr val="bg1"/>
                </a:solidFill>
                <a:effectLst/>
                <a:latin typeface="Arial" panose="020B0604020202020204" pitchFamily="34" charset="0"/>
                <a:cs typeface="Arial" panose="020B0604020202020204" pitchFamily="34" charset="0"/>
              </a:rPr>
              <a:t> avait dites à la communauté d’Israël, </a:t>
            </a:r>
            <a:r>
              <a:rPr lang="fr-FR" sz="3600" b="1" i="1" u="sng" strike="noStrike" dirty="0">
                <a:solidFill>
                  <a:schemeClr val="bg1"/>
                </a:solidFill>
                <a:effectLst/>
                <a:latin typeface="Arial" panose="020B0604020202020204" pitchFamily="34" charset="0"/>
                <a:cs typeface="Arial" panose="020B0604020202020204" pitchFamily="34" charset="0"/>
              </a:rPr>
              <a:t>aucune ne resta sans effet</a:t>
            </a:r>
            <a:r>
              <a:rPr lang="fr-FR" sz="3600" b="1" i="1" strike="noStrike" dirty="0">
                <a:solidFill>
                  <a:schemeClr val="bg1"/>
                </a:solidFill>
                <a:effectLst/>
                <a:latin typeface="Arial" panose="020B0604020202020204" pitchFamily="34" charset="0"/>
                <a:cs typeface="Arial" panose="020B0604020202020204" pitchFamily="34" charset="0"/>
              </a:rPr>
              <a:t> </a:t>
            </a:r>
            <a:r>
              <a:rPr lang="fr-FR" sz="3600" b="1" i="1" u="none" strike="noStrike" dirty="0">
                <a:solidFill>
                  <a:schemeClr val="bg1"/>
                </a:solidFill>
                <a:effectLst/>
                <a:latin typeface="Arial" panose="020B0604020202020204" pitchFamily="34" charset="0"/>
                <a:cs typeface="Arial" panose="020B0604020202020204" pitchFamily="34" charset="0"/>
              </a:rPr>
              <a:t>: toutes s’accomplirent.</a:t>
            </a:r>
          </a:p>
        </p:txBody>
      </p:sp>
      <p:sp>
        <p:nvSpPr>
          <p:cNvPr id="4" name="Espace réservé du numéro de diapositive 3">
            <a:extLst>
              <a:ext uri="{FF2B5EF4-FFF2-40B4-BE49-F238E27FC236}">
                <a16:creationId xmlns:a16="http://schemas.microsoft.com/office/drawing/2014/main" id="{FFA10043-5E42-F043-8286-136316D522D6}"/>
              </a:ext>
            </a:extLst>
          </p:cNvPr>
          <p:cNvSpPr>
            <a:spLocks noGrp="1"/>
          </p:cNvSpPr>
          <p:nvPr>
            <p:ph type="sldNum" sz="quarter" idx="12"/>
          </p:nvPr>
        </p:nvSpPr>
        <p:spPr/>
        <p:txBody>
          <a:bodyPr/>
          <a:lstStyle/>
          <a:p>
            <a:fld id="{D82C1261-4656-5644-B6EF-C413DB42E0F0}" type="slidenum">
              <a:rPr lang="fr-FR" smtClean="0"/>
              <a:t>48</a:t>
            </a:fld>
            <a:endParaRPr lang="fr-FR"/>
          </a:p>
        </p:txBody>
      </p:sp>
    </p:spTree>
    <p:extLst>
      <p:ext uri="{BB962C8B-B14F-4D97-AF65-F5344CB8AC3E}">
        <p14:creationId xmlns:p14="http://schemas.microsoft.com/office/powerpoint/2010/main" val="23450994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4D6813C-757E-B44C-B5C1-AB771FDF19D1}"/>
              </a:ext>
            </a:extLst>
          </p:cNvPr>
          <p:cNvSpPr txBox="1"/>
          <p:nvPr/>
        </p:nvSpPr>
        <p:spPr>
          <a:xfrm>
            <a:off x="697927" y="1120676"/>
            <a:ext cx="10796147" cy="4616648"/>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12. Dieu est fidèle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21.43-45; 23)</a:t>
            </a:r>
          </a:p>
          <a:p>
            <a:endParaRPr lang="fr-FR" b="1" dirty="0">
              <a:solidFill>
                <a:schemeClr val="bg1"/>
              </a:solidFill>
              <a:latin typeface="Arial" panose="020B0604020202020204" pitchFamily="34" charset="0"/>
              <a:cs typeface="Arial" panose="020B0604020202020204" pitchFamily="34" charset="0"/>
            </a:endParaRPr>
          </a:p>
          <a:p>
            <a:r>
              <a:rPr lang="fr-FR" sz="2400" b="1" u="none" strike="noStrike" dirty="0">
                <a:solidFill>
                  <a:schemeClr val="bg1"/>
                </a:solidFill>
                <a:effectLst/>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23.16) </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16</a:t>
            </a:r>
            <a:r>
              <a:rPr lang="fr-FR" sz="3600" b="1" i="1" u="sng" strike="noStrike" dirty="0">
                <a:solidFill>
                  <a:schemeClr val="bg1"/>
                </a:solidFill>
                <a:effectLst/>
                <a:latin typeface="Arial" panose="020B0604020202020204" pitchFamily="34" charset="0"/>
                <a:cs typeface="Arial" panose="020B0604020202020204" pitchFamily="34" charset="0"/>
              </a:rPr>
              <a:t>Si vous violez l’alliance</a:t>
            </a:r>
            <a:r>
              <a:rPr lang="fr-FR" sz="3600" b="1" i="1" strike="noStrike" dirty="0">
                <a:solidFill>
                  <a:schemeClr val="bg1"/>
                </a:solidFill>
                <a:effectLst/>
                <a:latin typeface="Arial" panose="020B0604020202020204" pitchFamily="34" charset="0"/>
                <a:cs typeface="Arial" panose="020B0604020202020204" pitchFamily="34" charset="0"/>
              </a:rPr>
              <a:t> </a:t>
            </a:r>
            <a:r>
              <a:rPr lang="fr-FR" sz="3600" b="1" i="1" u="none" strike="noStrike" dirty="0">
                <a:solidFill>
                  <a:schemeClr val="bg1"/>
                </a:solidFill>
                <a:effectLst/>
                <a:latin typeface="Arial" panose="020B0604020202020204" pitchFamily="34" charset="0"/>
                <a:cs typeface="Arial" panose="020B0604020202020204" pitchFamily="34" charset="0"/>
              </a:rPr>
              <a:t>que l’Eternel, votre Dieu, vous a prescrite et si vous allez servir d’autres dieux et vous prosterner devant eux, la colère de l’Eternel s’enflammera contre vous et </a:t>
            </a:r>
            <a:r>
              <a:rPr lang="fr-FR" sz="3600" b="1" i="1" u="sng" strike="noStrike" dirty="0">
                <a:solidFill>
                  <a:schemeClr val="bg1"/>
                </a:solidFill>
                <a:effectLst/>
                <a:latin typeface="Arial" panose="020B0604020202020204" pitchFamily="34" charset="0"/>
                <a:cs typeface="Arial" panose="020B0604020202020204" pitchFamily="34" charset="0"/>
              </a:rPr>
              <a:t>vous ne tarderez pas à disparaître</a:t>
            </a:r>
            <a:r>
              <a:rPr lang="fr-FR" sz="3600" b="1" i="1" u="none" strike="noStrike" dirty="0">
                <a:solidFill>
                  <a:schemeClr val="bg1"/>
                </a:solidFill>
                <a:effectLst/>
                <a:latin typeface="Arial" panose="020B0604020202020204" pitchFamily="34" charset="0"/>
                <a:cs typeface="Arial" panose="020B0604020202020204" pitchFamily="34" charset="0"/>
              </a:rPr>
              <a:t> du bon pays qu’il vous a donné.</a:t>
            </a:r>
            <a:endParaRPr lang="fr-FR" sz="3600" b="1" i="1" dirty="0">
              <a:solidFill>
                <a:schemeClr val="bg1"/>
              </a:solidFill>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FFA10043-5E42-F043-8286-136316D522D6}"/>
              </a:ext>
            </a:extLst>
          </p:cNvPr>
          <p:cNvSpPr>
            <a:spLocks noGrp="1"/>
          </p:cNvSpPr>
          <p:nvPr>
            <p:ph type="sldNum" sz="quarter" idx="12"/>
          </p:nvPr>
        </p:nvSpPr>
        <p:spPr/>
        <p:txBody>
          <a:bodyPr/>
          <a:lstStyle/>
          <a:p>
            <a:fld id="{D82C1261-4656-5644-B6EF-C413DB42E0F0}" type="slidenum">
              <a:rPr lang="fr-FR" smtClean="0"/>
              <a:t>49</a:t>
            </a:fld>
            <a:endParaRPr lang="fr-FR"/>
          </a:p>
        </p:txBody>
      </p:sp>
    </p:spTree>
    <p:extLst>
      <p:ext uri="{BB962C8B-B14F-4D97-AF65-F5344CB8AC3E}">
        <p14:creationId xmlns:p14="http://schemas.microsoft.com/office/powerpoint/2010/main" val="1851649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234044" y="1566952"/>
            <a:ext cx="11723913" cy="3724096"/>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 La recette du succès </a:t>
            </a:r>
            <a:r>
              <a:rPr lang="fr-FR" sz="2800" dirty="0">
                <a:solidFill>
                  <a:srgbClr val="00FDFF"/>
                </a:solidFill>
                <a:latin typeface="Arial" panose="020B0604020202020204" pitchFamily="34" charset="0"/>
                <a:cs typeface="Arial" panose="020B0604020202020204" pitchFamily="34" charset="0"/>
              </a:rPr>
              <a:t>(</a:t>
            </a:r>
            <a:r>
              <a:rPr lang="fr-FR" sz="2800" dirty="0" err="1">
                <a:solidFill>
                  <a:srgbClr val="00FDFF"/>
                </a:solidFill>
                <a:latin typeface="Arial" panose="020B0604020202020204" pitchFamily="34" charset="0"/>
                <a:cs typeface="Arial" panose="020B0604020202020204" pitchFamily="34" charset="0"/>
              </a:rPr>
              <a:t>Js</a:t>
            </a:r>
            <a:r>
              <a:rPr lang="fr-FR" sz="2800" dirty="0">
                <a:solidFill>
                  <a:srgbClr val="00FDFF"/>
                </a:solidFill>
                <a:latin typeface="Arial" panose="020B0604020202020204" pitchFamily="34" charset="0"/>
                <a:cs typeface="Arial" panose="020B0604020202020204" pitchFamily="34" charset="0"/>
              </a:rPr>
              <a:t> 1)</a:t>
            </a:r>
          </a:p>
          <a:p>
            <a:pPr algn="just"/>
            <a:endParaRPr lang="fr-FR" sz="20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3</a:t>
            </a:r>
            <a:r>
              <a:rPr lang="fr-FR" sz="3600" b="1" i="1" u="none" strike="noStrike" dirty="0">
                <a:solidFill>
                  <a:schemeClr val="bg1"/>
                </a:solidFill>
                <a:effectLst/>
                <a:latin typeface="Arial" panose="020B0604020202020204" pitchFamily="34" charset="0"/>
                <a:cs typeface="Arial" panose="020B0604020202020204" pitchFamily="34" charset="0"/>
              </a:rPr>
              <a:t>Tout lieu que foulera la plante de votre pied, je vous le donne, comme je l’ai dit à Moïse. </a:t>
            </a:r>
            <a:r>
              <a:rPr lang="fr-FR" sz="3600" b="1" i="1" strike="noStrike" baseline="30000" dirty="0">
                <a:solidFill>
                  <a:schemeClr val="bg1"/>
                </a:solidFill>
                <a:effectLst/>
                <a:latin typeface="Arial" panose="020B0604020202020204" pitchFamily="34" charset="0"/>
                <a:cs typeface="Arial" panose="020B0604020202020204" pitchFamily="34" charset="0"/>
              </a:rPr>
              <a:t>4</a:t>
            </a:r>
            <a:r>
              <a:rPr lang="fr-FR" sz="3600" b="1" i="1" u="sng" strike="noStrike" dirty="0">
                <a:solidFill>
                  <a:schemeClr val="bg1"/>
                </a:solidFill>
                <a:effectLst/>
                <a:latin typeface="Arial" panose="020B0604020202020204" pitchFamily="34" charset="0"/>
                <a:cs typeface="Arial" panose="020B0604020202020204" pitchFamily="34" charset="0"/>
              </a:rPr>
              <a:t>Votre territoire</a:t>
            </a:r>
            <a:r>
              <a:rPr lang="fr-FR" sz="3600" b="1" i="1" u="none" strike="noStrike" dirty="0">
                <a:solidFill>
                  <a:schemeClr val="bg1"/>
                </a:solidFill>
                <a:effectLst/>
                <a:latin typeface="Arial" panose="020B0604020202020204" pitchFamily="34" charset="0"/>
                <a:cs typeface="Arial" panose="020B0604020202020204" pitchFamily="34" charset="0"/>
              </a:rPr>
              <a:t> ira depuis le désert et le </a:t>
            </a:r>
            <a:r>
              <a:rPr lang="fr-FR" sz="3600" b="1" i="1" u="sng" strike="noStrike" dirty="0">
                <a:solidFill>
                  <a:schemeClr val="bg1"/>
                </a:solidFill>
                <a:effectLst/>
                <a:latin typeface="Arial" panose="020B0604020202020204" pitchFamily="34" charset="0"/>
                <a:cs typeface="Arial" panose="020B0604020202020204" pitchFamily="34" charset="0"/>
              </a:rPr>
              <a:t>Liban</a:t>
            </a:r>
            <a:r>
              <a:rPr lang="fr-FR" sz="3600" b="1" i="1" u="none" strike="noStrike" dirty="0">
                <a:solidFill>
                  <a:schemeClr val="bg1"/>
                </a:solidFill>
                <a:effectLst/>
                <a:latin typeface="Arial" panose="020B0604020202020204" pitchFamily="34" charset="0"/>
                <a:cs typeface="Arial" panose="020B0604020202020204" pitchFamily="34" charset="0"/>
              </a:rPr>
              <a:t> jusqu’au grand fleuve, </a:t>
            </a:r>
            <a:r>
              <a:rPr lang="fr-FR" sz="3600" b="1" i="1" u="sng" strike="noStrike" dirty="0">
                <a:solidFill>
                  <a:schemeClr val="bg1"/>
                </a:solidFill>
                <a:effectLst/>
                <a:latin typeface="Arial" panose="020B0604020202020204" pitchFamily="34" charset="0"/>
                <a:cs typeface="Arial" panose="020B0604020202020204" pitchFamily="34" charset="0"/>
              </a:rPr>
              <a:t>jusqu’à l’Euphrate</a:t>
            </a:r>
            <a:r>
              <a:rPr lang="fr-FR" sz="3600" b="1" i="1" u="none" strike="noStrike" dirty="0">
                <a:solidFill>
                  <a:schemeClr val="bg1"/>
                </a:solidFill>
                <a:effectLst/>
                <a:latin typeface="Arial" panose="020B0604020202020204" pitchFamily="34" charset="0"/>
                <a:cs typeface="Arial" panose="020B0604020202020204" pitchFamily="34" charset="0"/>
              </a:rPr>
              <a:t>, tout le pays des Hittites et jusqu’à la mer Méditerranée vers le soleil couchant.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5</a:t>
            </a:fld>
            <a:endParaRPr lang="fr-FR"/>
          </a:p>
        </p:txBody>
      </p:sp>
    </p:spTree>
    <p:extLst>
      <p:ext uri="{BB962C8B-B14F-4D97-AF65-F5344CB8AC3E}">
        <p14:creationId xmlns:p14="http://schemas.microsoft.com/office/powerpoint/2010/main" val="6632827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036E865-77CC-0349-A53F-B6FAF80E310A}"/>
              </a:ext>
            </a:extLst>
          </p:cNvPr>
          <p:cNvSpPr txBox="1"/>
          <p:nvPr/>
        </p:nvSpPr>
        <p:spPr>
          <a:xfrm>
            <a:off x="706512" y="1859340"/>
            <a:ext cx="10778976" cy="3139321"/>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13. Choisissez aujourd’hui !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24)</a:t>
            </a:r>
          </a:p>
          <a:p>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14</a:t>
            </a:r>
            <a:r>
              <a:rPr lang="fr-FR" sz="3600" b="1" i="1" u="none" strike="noStrike" dirty="0">
                <a:solidFill>
                  <a:schemeClr val="bg1"/>
                </a:solidFill>
                <a:effectLst/>
                <a:latin typeface="Arial" panose="020B0604020202020204" pitchFamily="34" charset="0"/>
                <a:cs typeface="Arial" panose="020B0604020202020204" pitchFamily="34" charset="0"/>
              </a:rPr>
              <a:t>Maintenant, </a:t>
            </a:r>
            <a:r>
              <a:rPr lang="fr-FR" sz="3600" b="1" i="1" u="sng" strike="noStrike" dirty="0">
                <a:solidFill>
                  <a:schemeClr val="bg1"/>
                </a:solidFill>
                <a:effectLst/>
                <a:latin typeface="Arial" panose="020B0604020202020204" pitchFamily="34" charset="0"/>
                <a:cs typeface="Arial" panose="020B0604020202020204" pitchFamily="34" charset="0"/>
              </a:rPr>
              <a:t>craignez</a:t>
            </a:r>
            <a:r>
              <a:rPr lang="fr-FR" sz="3600" b="1" i="1" u="none" strike="noStrike" dirty="0">
                <a:solidFill>
                  <a:schemeClr val="bg1"/>
                </a:solidFill>
                <a:effectLst/>
                <a:latin typeface="Arial" panose="020B0604020202020204" pitchFamily="34" charset="0"/>
                <a:cs typeface="Arial" panose="020B0604020202020204" pitchFamily="34" charset="0"/>
              </a:rPr>
              <a:t> l’Eternel et </a:t>
            </a:r>
            <a:r>
              <a:rPr lang="fr-FR" sz="3600" b="1" i="1" u="sng" strike="noStrike" dirty="0">
                <a:solidFill>
                  <a:schemeClr val="bg1"/>
                </a:solidFill>
                <a:effectLst/>
                <a:latin typeface="Arial" panose="020B0604020202020204" pitchFamily="34" charset="0"/>
                <a:cs typeface="Arial" panose="020B0604020202020204" pitchFamily="34" charset="0"/>
              </a:rPr>
              <a:t>servez-le</a:t>
            </a:r>
            <a:r>
              <a:rPr lang="fr-FR" sz="3600" b="1" i="1" u="none" strike="noStrike" dirty="0">
                <a:solidFill>
                  <a:schemeClr val="bg1"/>
                </a:solidFill>
                <a:effectLst/>
                <a:latin typeface="Arial" panose="020B0604020202020204" pitchFamily="34" charset="0"/>
                <a:cs typeface="Arial" panose="020B0604020202020204" pitchFamily="34" charset="0"/>
              </a:rPr>
              <a:t> avec </a:t>
            </a:r>
            <a:r>
              <a:rPr lang="fr-FR" sz="3600" b="1" i="1" u="sng" strike="noStrike" dirty="0">
                <a:solidFill>
                  <a:schemeClr val="bg1"/>
                </a:solidFill>
                <a:effectLst/>
                <a:latin typeface="Arial" panose="020B0604020202020204" pitchFamily="34" charset="0"/>
                <a:cs typeface="Arial" panose="020B0604020202020204" pitchFamily="34" charset="0"/>
              </a:rPr>
              <a:t>intégrité et fidélité</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sng" strike="noStrike" dirty="0">
                <a:solidFill>
                  <a:schemeClr val="bg1"/>
                </a:solidFill>
                <a:effectLst/>
                <a:latin typeface="Arial" panose="020B0604020202020204" pitchFamily="34" charset="0"/>
                <a:cs typeface="Arial" panose="020B0604020202020204" pitchFamily="34" charset="0"/>
              </a:rPr>
              <a:t>Faites disparaître</a:t>
            </a:r>
            <a:r>
              <a:rPr lang="fr-FR" sz="3600" b="1" i="1" u="none" strike="noStrike" dirty="0">
                <a:solidFill>
                  <a:schemeClr val="bg1"/>
                </a:solidFill>
                <a:effectLst/>
                <a:latin typeface="Arial" panose="020B0604020202020204" pitchFamily="34" charset="0"/>
                <a:cs typeface="Arial" panose="020B0604020202020204" pitchFamily="34" charset="0"/>
              </a:rPr>
              <a:t> les dieux que vos ancêtres servaient de l’autre côté de l’Euphrate et en Egypte et </a:t>
            </a:r>
            <a:r>
              <a:rPr lang="fr-FR" sz="3600" b="1" i="1" u="sng" strike="noStrike" dirty="0">
                <a:solidFill>
                  <a:schemeClr val="bg1"/>
                </a:solidFill>
                <a:effectLst/>
                <a:latin typeface="Arial" panose="020B0604020202020204" pitchFamily="34" charset="0"/>
                <a:cs typeface="Arial" panose="020B0604020202020204" pitchFamily="34" charset="0"/>
              </a:rPr>
              <a:t>servez</a:t>
            </a:r>
            <a:r>
              <a:rPr lang="fr-FR" sz="3600" b="1" i="1" u="none" strike="noStrike" dirty="0">
                <a:solidFill>
                  <a:schemeClr val="bg1"/>
                </a:solidFill>
                <a:effectLst/>
                <a:latin typeface="Arial" panose="020B0604020202020204" pitchFamily="34" charset="0"/>
                <a:cs typeface="Arial" panose="020B0604020202020204" pitchFamily="34" charset="0"/>
              </a:rPr>
              <a:t> l’Eternel. </a:t>
            </a:r>
            <a:endParaRPr lang="fr-FR" sz="3600" b="1" i="1" dirty="0">
              <a:solidFill>
                <a:schemeClr val="bg1"/>
              </a:solidFill>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8C50023E-4BC7-2F47-B23B-AF3CE8C9369C}"/>
              </a:ext>
            </a:extLst>
          </p:cNvPr>
          <p:cNvSpPr>
            <a:spLocks noGrp="1"/>
          </p:cNvSpPr>
          <p:nvPr>
            <p:ph type="sldNum" sz="quarter" idx="12"/>
          </p:nvPr>
        </p:nvSpPr>
        <p:spPr/>
        <p:txBody>
          <a:bodyPr/>
          <a:lstStyle/>
          <a:p>
            <a:fld id="{D82C1261-4656-5644-B6EF-C413DB42E0F0}" type="slidenum">
              <a:rPr lang="fr-FR" smtClean="0"/>
              <a:t>50</a:t>
            </a:fld>
            <a:endParaRPr lang="fr-FR"/>
          </a:p>
        </p:txBody>
      </p:sp>
    </p:spTree>
    <p:extLst>
      <p:ext uri="{BB962C8B-B14F-4D97-AF65-F5344CB8AC3E}">
        <p14:creationId xmlns:p14="http://schemas.microsoft.com/office/powerpoint/2010/main" val="19954420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036E865-77CC-0349-A53F-B6FAF80E310A}"/>
              </a:ext>
            </a:extLst>
          </p:cNvPr>
          <p:cNvSpPr txBox="1"/>
          <p:nvPr/>
        </p:nvSpPr>
        <p:spPr>
          <a:xfrm>
            <a:off x="419100" y="1305342"/>
            <a:ext cx="11353800" cy="4247317"/>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13. Choisissez aujourd’hui !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24)</a:t>
            </a:r>
          </a:p>
          <a:p>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15</a:t>
            </a:r>
            <a:r>
              <a:rPr lang="fr-FR" sz="3600" b="1" i="1" u="none" strike="noStrike" dirty="0">
                <a:solidFill>
                  <a:schemeClr val="bg1"/>
                </a:solidFill>
                <a:effectLst/>
                <a:latin typeface="Arial" panose="020B0604020202020204" pitchFamily="34" charset="0"/>
                <a:cs typeface="Arial" panose="020B0604020202020204" pitchFamily="34" charset="0"/>
              </a:rPr>
              <a:t>Mais si vous ne trouvez pas bon de </a:t>
            </a:r>
            <a:r>
              <a:rPr lang="fr-FR" sz="3600" b="1" i="1" u="sng" strike="noStrike" dirty="0">
                <a:solidFill>
                  <a:schemeClr val="bg1"/>
                </a:solidFill>
                <a:effectLst/>
                <a:latin typeface="Arial" panose="020B0604020202020204" pitchFamily="34" charset="0"/>
                <a:cs typeface="Arial" panose="020B0604020202020204" pitchFamily="34" charset="0"/>
              </a:rPr>
              <a:t>servir</a:t>
            </a:r>
            <a:r>
              <a:rPr lang="fr-FR" sz="3600" b="1" i="1" u="none" strike="noStrike" dirty="0">
                <a:solidFill>
                  <a:schemeClr val="bg1"/>
                </a:solidFill>
                <a:effectLst/>
                <a:latin typeface="Arial" panose="020B0604020202020204" pitchFamily="34" charset="0"/>
                <a:cs typeface="Arial" panose="020B0604020202020204" pitchFamily="34" charset="0"/>
              </a:rPr>
              <a:t> l’Eternel, </a:t>
            </a:r>
            <a:r>
              <a:rPr lang="fr-FR" sz="3600" b="1" i="1" u="sng" strike="noStrike" dirty="0">
                <a:solidFill>
                  <a:srgbClr val="FFC000"/>
                </a:solidFill>
                <a:effectLst/>
                <a:latin typeface="Arial" panose="020B0604020202020204" pitchFamily="34" charset="0"/>
                <a:cs typeface="Arial" panose="020B0604020202020204" pitchFamily="34" charset="0"/>
              </a:rPr>
              <a:t>choisissez aujourd’hui</a:t>
            </a:r>
            <a:r>
              <a:rPr lang="fr-FR" sz="3600" b="1" i="1" u="none" strike="noStrike" dirty="0">
                <a:solidFill>
                  <a:srgbClr val="FFC000"/>
                </a:solidFill>
                <a:effectLst/>
                <a:latin typeface="Arial" panose="020B0604020202020204" pitchFamily="34" charset="0"/>
                <a:cs typeface="Arial" panose="020B0604020202020204" pitchFamily="34" charset="0"/>
              </a:rPr>
              <a:t> </a:t>
            </a:r>
            <a:r>
              <a:rPr lang="fr-FR" sz="3600" b="1" i="1" u="none" strike="noStrike" dirty="0">
                <a:solidFill>
                  <a:schemeClr val="bg1"/>
                </a:solidFill>
                <a:effectLst/>
                <a:latin typeface="Arial" panose="020B0604020202020204" pitchFamily="34" charset="0"/>
                <a:cs typeface="Arial" panose="020B0604020202020204" pitchFamily="34" charset="0"/>
              </a:rPr>
              <a:t>qui vous voulez </a:t>
            </a:r>
            <a:r>
              <a:rPr lang="fr-FR" sz="3600" b="1" i="1" u="sng" strike="noStrike" dirty="0">
                <a:solidFill>
                  <a:schemeClr val="bg1"/>
                </a:solidFill>
                <a:effectLst/>
                <a:latin typeface="Arial" panose="020B0604020202020204" pitchFamily="34" charset="0"/>
                <a:cs typeface="Arial" panose="020B0604020202020204" pitchFamily="34" charset="0"/>
              </a:rPr>
              <a:t>servir</a:t>
            </a:r>
            <a:r>
              <a:rPr lang="fr-FR" sz="3600" b="1" i="1" u="none" strike="noStrike" dirty="0">
                <a:solidFill>
                  <a:schemeClr val="bg1"/>
                </a:solidFill>
                <a:effectLst/>
                <a:latin typeface="Arial" panose="020B0604020202020204" pitchFamily="34" charset="0"/>
                <a:cs typeface="Arial" panose="020B0604020202020204" pitchFamily="34" charset="0"/>
              </a:rPr>
              <a:t> : soit les dieux que vos ancêtres </a:t>
            </a:r>
            <a:r>
              <a:rPr lang="fr-FR" sz="3600" b="1" i="1" u="sng" strike="noStrike" dirty="0">
                <a:solidFill>
                  <a:schemeClr val="bg1"/>
                </a:solidFill>
                <a:effectLst/>
                <a:latin typeface="Arial" panose="020B0604020202020204" pitchFamily="34" charset="0"/>
                <a:cs typeface="Arial" panose="020B0604020202020204" pitchFamily="34" charset="0"/>
              </a:rPr>
              <a:t>servaient</a:t>
            </a:r>
            <a:r>
              <a:rPr lang="fr-FR" sz="3600" b="1" i="1" u="none" strike="noStrike" dirty="0">
                <a:solidFill>
                  <a:schemeClr val="bg1"/>
                </a:solidFill>
                <a:effectLst/>
                <a:latin typeface="Arial" panose="020B0604020202020204" pitchFamily="34" charset="0"/>
                <a:cs typeface="Arial" panose="020B0604020202020204" pitchFamily="34" charset="0"/>
              </a:rPr>
              <a:t> de l’autre côté de l’Euphrate, soit les dieux des Amoréens dans le pays desquels vous habitez. Quant à ma famille et moi, </a:t>
            </a:r>
            <a:r>
              <a:rPr lang="fr-FR" sz="3600" b="1" i="1" u="sng" strike="noStrike" dirty="0">
                <a:solidFill>
                  <a:schemeClr val="bg1"/>
                </a:solidFill>
                <a:effectLst/>
                <a:latin typeface="Arial" panose="020B0604020202020204" pitchFamily="34" charset="0"/>
                <a:cs typeface="Arial" panose="020B0604020202020204" pitchFamily="34" charset="0"/>
              </a:rPr>
              <a:t>nous servirons l’Eternel</a:t>
            </a:r>
            <a:r>
              <a:rPr lang="fr-FR" sz="3600" b="1" i="1" u="none" strike="noStrike" dirty="0">
                <a:solidFill>
                  <a:schemeClr val="bg1"/>
                </a:solidFill>
                <a:effectLst/>
                <a:latin typeface="Arial" panose="020B0604020202020204" pitchFamily="34" charset="0"/>
                <a:cs typeface="Arial" panose="020B0604020202020204" pitchFamily="34" charset="0"/>
              </a:rPr>
              <a:t>.</a:t>
            </a:r>
            <a:endParaRPr lang="fr-FR" sz="3600" b="1" i="1" dirty="0">
              <a:solidFill>
                <a:schemeClr val="bg1"/>
              </a:solidFill>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8C50023E-4BC7-2F47-B23B-AF3CE8C9369C}"/>
              </a:ext>
            </a:extLst>
          </p:cNvPr>
          <p:cNvSpPr>
            <a:spLocks noGrp="1"/>
          </p:cNvSpPr>
          <p:nvPr>
            <p:ph type="sldNum" sz="quarter" idx="12"/>
          </p:nvPr>
        </p:nvSpPr>
        <p:spPr/>
        <p:txBody>
          <a:bodyPr/>
          <a:lstStyle/>
          <a:p>
            <a:fld id="{D82C1261-4656-5644-B6EF-C413DB42E0F0}" type="slidenum">
              <a:rPr lang="fr-FR" smtClean="0"/>
              <a:t>51</a:t>
            </a:fld>
            <a:endParaRPr lang="fr-FR"/>
          </a:p>
        </p:txBody>
      </p:sp>
    </p:spTree>
    <p:extLst>
      <p:ext uri="{BB962C8B-B14F-4D97-AF65-F5344CB8AC3E}">
        <p14:creationId xmlns:p14="http://schemas.microsoft.com/office/powerpoint/2010/main" val="28808353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31956F4-FF82-DD4D-9701-B20B4DE88BDB}"/>
              </a:ext>
            </a:extLst>
          </p:cNvPr>
          <p:cNvSpPr txBox="1"/>
          <p:nvPr/>
        </p:nvSpPr>
        <p:spPr>
          <a:xfrm>
            <a:off x="307368" y="2428726"/>
            <a:ext cx="11577264" cy="2000548"/>
          </a:xfrm>
          <a:prstGeom prst="rect">
            <a:avLst/>
          </a:prstGeom>
          <a:noFill/>
        </p:spPr>
        <p:txBody>
          <a:bodyPr wrap="square" rtlCol="0">
            <a:spAutoFit/>
          </a:bodyPr>
          <a:lstStyle/>
          <a:p>
            <a:pPr algn="ctr"/>
            <a:r>
              <a:rPr lang="fr-FR" sz="6000" b="1" dirty="0">
                <a:solidFill>
                  <a:srgbClr val="00FDFF"/>
                </a:solidFill>
                <a:latin typeface="Arial" panose="020B0604020202020204" pitchFamily="34" charset="0"/>
                <a:cs typeface="Arial" panose="020B0604020202020204" pitchFamily="34" charset="0"/>
              </a:rPr>
              <a:t>CONCLUSION</a:t>
            </a:r>
            <a:r>
              <a:rPr lang="fr-FR" sz="3200" b="1" dirty="0">
                <a:solidFill>
                  <a:schemeClr val="bg1"/>
                </a:solidFill>
                <a:latin typeface="Arial" panose="020B0604020202020204" pitchFamily="34" charset="0"/>
                <a:cs typeface="Arial" panose="020B0604020202020204" pitchFamily="34" charset="0"/>
              </a:rPr>
              <a:t>  </a:t>
            </a:r>
          </a:p>
          <a:p>
            <a:pPr algn="ctr"/>
            <a:endParaRPr lang="fr-FR" sz="3200" b="1" dirty="0">
              <a:solidFill>
                <a:schemeClr val="bg1"/>
              </a:solidFill>
              <a:latin typeface="Arial" panose="020B0604020202020204" pitchFamily="34" charset="0"/>
              <a:cs typeface="Arial" panose="020B0604020202020204" pitchFamily="34" charset="0"/>
            </a:endParaRPr>
          </a:p>
          <a:p>
            <a:pPr algn="ctr"/>
            <a:r>
              <a:rPr lang="fr-FR" sz="3200" b="1" dirty="0">
                <a:solidFill>
                  <a:schemeClr val="bg1"/>
                </a:solidFill>
                <a:latin typeface="Arial" panose="020B0604020202020204" pitchFamily="34" charset="0"/>
                <a:cs typeface="Arial" panose="020B0604020202020204" pitchFamily="34" charset="0"/>
              </a:rPr>
              <a:t>Josué, exemple de coopération entre humain et le divin</a:t>
            </a:r>
          </a:p>
        </p:txBody>
      </p:sp>
      <p:sp>
        <p:nvSpPr>
          <p:cNvPr id="3" name="Espace réservé du numéro de diapositive 2">
            <a:extLst>
              <a:ext uri="{FF2B5EF4-FFF2-40B4-BE49-F238E27FC236}">
                <a16:creationId xmlns:a16="http://schemas.microsoft.com/office/drawing/2014/main" id="{4AB2C960-7727-184C-A068-DAAF68A1B383}"/>
              </a:ext>
            </a:extLst>
          </p:cNvPr>
          <p:cNvSpPr>
            <a:spLocks noGrp="1"/>
          </p:cNvSpPr>
          <p:nvPr>
            <p:ph type="sldNum" sz="quarter" idx="12"/>
          </p:nvPr>
        </p:nvSpPr>
        <p:spPr/>
        <p:txBody>
          <a:bodyPr/>
          <a:lstStyle/>
          <a:p>
            <a:fld id="{D82C1261-4656-5644-B6EF-C413DB42E0F0}" type="slidenum">
              <a:rPr lang="fr-FR" smtClean="0"/>
              <a:t>52</a:t>
            </a:fld>
            <a:endParaRPr lang="fr-FR"/>
          </a:p>
        </p:txBody>
      </p:sp>
    </p:spTree>
    <p:extLst>
      <p:ext uri="{BB962C8B-B14F-4D97-AF65-F5344CB8AC3E}">
        <p14:creationId xmlns:p14="http://schemas.microsoft.com/office/powerpoint/2010/main" val="1649170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24DA40-C937-4545-8521-5AD80E3999D1}"/>
              </a:ext>
            </a:extLst>
          </p:cNvPr>
          <p:cNvSpPr txBox="1"/>
          <p:nvPr/>
        </p:nvSpPr>
        <p:spPr>
          <a:xfrm>
            <a:off x="873487" y="1859340"/>
            <a:ext cx="10445026" cy="3139321"/>
          </a:xfrm>
          <a:prstGeom prst="rect">
            <a:avLst/>
          </a:prstGeom>
          <a:noFill/>
        </p:spPr>
        <p:txBody>
          <a:bodyPr wrap="square" rtlCol="0">
            <a:spAutoFit/>
          </a:bodyPr>
          <a:lstStyle/>
          <a:p>
            <a:pPr algn="just"/>
            <a:r>
              <a:rPr lang="fr-FR" b="1" dirty="0">
                <a:solidFill>
                  <a:schemeClr val="bg1"/>
                </a:solidFill>
                <a:latin typeface="Arial" panose="020B0604020202020204" pitchFamily="34" charset="0"/>
                <a:cs typeface="Arial" panose="020B0604020202020204" pitchFamily="34" charset="0"/>
              </a:rPr>
              <a:t>(</a:t>
            </a:r>
            <a:r>
              <a:rPr lang="fr-FR" b="1" u="none" strike="noStrike" dirty="0" err="1">
                <a:solidFill>
                  <a:schemeClr val="bg1"/>
                </a:solidFill>
                <a:effectLst/>
                <a:latin typeface="Arial" panose="020B0604020202020204" pitchFamily="34" charset="0"/>
                <a:cs typeface="Arial" panose="020B0604020202020204" pitchFamily="34" charset="0"/>
              </a:rPr>
              <a:t>Js</a:t>
            </a:r>
            <a:r>
              <a:rPr lang="fr-FR" b="1" u="none" strike="noStrike" dirty="0">
                <a:solidFill>
                  <a:schemeClr val="bg1"/>
                </a:solidFill>
                <a:effectLst/>
                <a:latin typeface="Arial" panose="020B0604020202020204" pitchFamily="34" charset="0"/>
                <a:cs typeface="Arial" panose="020B0604020202020204" pitchFamily="34" charset="0"/>
              </a:rPr>
              <a:t> 10.5-10)</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5</a:t>
            </a:r>
            <a:r>
              <a:rPr lang="fr-FR" sz="3600" b="1" i="1" u="none" strike="noStrike" dirty="0">
                <a:solidFill>
                  <a:schemeClr val="bg1"/>
                </a:solidFill>
                <a:effectLst/>
                <a:latin typeface="Arial" panose="020B0604020202020204" pitchFamily="34" charset="0"/>
                <a:cs typeface="Arial" panose="020B0604020202020204" pitchFamily="34" charset="0"/>
              </a:rPr>
              <a:t>Cinq rois </a:t>
            </a:r>
            <a:r>
              <a:rPr lang="fr-FR" sz="3600" b="1" i="1" u="none" strike="noStrike" dirty="0" err="1">
                <a:solidFill>
                  <a:schemeClr val="bg1"/>
                </a:solidFill>
                <a:effectLst/>
                <a:latin typeface="Arial" panose="020B0604020202020204" pitchFamily="34" charset="0"/>
                <a:cs typeface="Arial" panose="020B0604020202020204" pitchFamily="34" charset="0"/>
              </a:rPr>
              <a:t>amoréens</a:t>
            </a:r>
            <a:r>
              <a:rPr lang="fr-FR" sz="3600" b="1" i="1" u="none" strike="noStrike" dirty="0">
                <a:solidFill>
                  <a:schemeClr val="bg1"/>
                </a:solidFill>
                <a:effectLst/>
                <a:latin typeface="Arial" panose="020B0604020202020204" pitchFamily="34" charset="0"/>
                <a:cs typeface="Arial" panose="020B0604020202020204" pitchFamily="34" charset="0"/>
              </a:rPr>
              <a:t> (…) s’allièrent ainsi et montèrent avec toutes leurs troupes.  </a:t>
            </a: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8</a:t>
            </a:r>
            <a:r>
              <a:rPr lang="fr-FR" sz="3600" b="1" i="1" u="sng" strike="noStrike" dirty="0">
                <a:solidFill>
                  <a:schemeClr val="bg1"/>
                </a:solidFill>
                <a:effectLst/>
                <a:latin typeface="Arial" panose="020B0604020202020204" pitchFamily="34" charset="0"/>
                <a:cs typeface="Arial" panose="020B0604020202020204" pitchFamily="34" charset="0"/>
              </a:rPr>
              <a:t>L’Eternel</a:t>
            </a:r>
            <a:r>
              <a:rPr lang="fr-FR" sz="3600" b="1" i="1" strike="noStrike" dirty="0">
                <a:solidFill>
                  <a:schemeClr val="bg1"/>
                </a:solidFill>
                <a:effectLst/>
                <a:latin typeface="Arial" panose="020B0604020202020204" pitchFamily="34" charset="0"/>
                <a:cs typeface="Arial" panose="020B0604020202020204" pitchFamily="34" charset="0"/>
              </a:rPr>
              <a:t> dit à Josué : </a:t>
            </a:r>
            <a:r>
              <a:rPr lang="fr-FR" sz="3600" b="1" i="1" u="none" strike="noStrike" dirty="0">
                <a:solidFill>
                  <a:schemeClr val="bg1"/>
                </a:solidFill>
                <a:effectLst/>
                <a:latin typeface="Arial" panose="020B0604020202020204" pitchFamily="34" charset="0"/>
                <a:cs typeface="Arial" panose="020B0604020202020204" pitchFamily="34" charset="0"/>
              </a:rPr>
              <a:t>« N’aie pas peur de ces rois, car </a:t>
            </a:r>
            <a:r>
              <a:rPr lang="fr-FR" sz="3600" b="1" i="1" u="sng" strike="noStrike" dirty="0">
                <a:solidFill>
                  <a:srgbClr val="00FDFF"/>
                </a:solidFill>
                <a:effectLst/>
                <a:latin typeface="Arial" panose="020B0604020202020204" pitchFamily="34" charset="0"/>
                <a:cs typeface="Arial" panose="020B0604020202020204" pitchFamily="34" charset="0"/>
              </a:rPr>
              <a:t>je les livre entre tes mains</a:t>
            </a:r>
            <a:r>
              <a:rPr lang="fr-FR" sz="3600" b="1" i="1" u="none" strike="noStrike" dirty="0">
                <a:solidFill>
                  <a:schemeClr val="bg1"/>
                </a:solidFill>
                <a:effectLst/>
                <a:latin typeface="Arial" panose="020B0604020202020204" pitchFamily="34" charset="0"/>
                <a:cs typeface="Arial" panose="020B0604020202020204" pitchFamily="34" charset="0"/>
              </a:rPr>
              <a:t> et aucun d’eux ne te résistera. » </a:t>
            </a:r>
          </a:p>
        </p:txBody>
      </p:sp>
      <p:sp>
        <p:nvSpPr>
          <p:cNvPr id="3" name="Espace réservé du numéro de diapositive 2">
            <a:extLst>
              <a:ext uri="{FF2B5EF4-FFF2-40B4-BE49-F238E27FC236}">
                <a16:creationId xmlns:a16="http://schemas.microsoft.com/office/drawing/2014/main" id="{F2523B4E-6E01-1849-8866-C00BC4753EA1}"/>
              </a:ext>
            </a:extLst>
          </p:cNvPr>
          <p:cNvSpPr>
            <a:spLocks noGrp="1"/>
          </p:cNvSpPr>
          <p:nvPr>
            <p:ph type="sldNum" sz="quarter" idx="12"/>
          </p:nvPr>
        </p:nvSpPr>
        <p:spPr/>
        <p:txBody>
          <a:bodyPr/>
          <a:lstStyle/>
          <a:p>
            <a:fld id="{D82C1261-4656-5644-B6EF-C413DB42E0F0}" type="slidenum">
              <a:rPr lang="fr-FR" smtClean="0"/>
              <a:t>53</a:t>
            </a:fld>
            <a:endParaRPr lang="fr-FR" dirty="0"/>
          </a:p>
        </p:txBody>
      </p:sp>
    </p:spTree>
    <p:extLst>
      <p:ext uri="{BB962C8B-B14F-4D97-AF65-F5344CB8AC3E}">
        <p14:creationId xmlns:p14="http://schemas.microsoft.com/office/powerpoint/2010/main" val="26726148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24DA40-C937-4545-8521-5AD80E3999D1}"/>
              </a:ext>
            </a:extLst>
          </p:cNvPr>
          <p:cNvSpPr txBox="1"/>
          <p:nvPr/>
        </p:nvSpPr>
        <p:spPr>
          <a:xfrm>
            <a:off x="1057595" y="1951673"/>
            <a:ext cx="10076811" cy="2954655"/>
          </a:xfrm>
          <a:prstGeom prst="rect">
            <a:avLst/>
          </a:prstGeom>
          <a:noFill/>
        </p:spPr>
        <p:txBody>
          <a:bodyPr wrap="square" rtlCol="0">
            <a:spAutoFit/>
          </a:bodyPr>
          <a:lstStyle/>
          <a:p>
            <a:pPr algn="just"/>
            <a:r>
              <a:rPr lang="fr-FR" b="1" dirty="0">
                <a:solidFill>
                  <a:schemeClr val="bg1"/>
                </a:solidFill>
                <a:latin typeface="Arial" panose="020B0604020202020204" pitchFamily="34" charset="0"/>
                <a:cs typeface="Arial" panose="020B0604020202020204" pitchFamily="34" charset="0"/>
              </a:rPr>
              <a:t>(</a:t>
            </a:r>
            <a:r>
              <a:rPr lang="fr-FR" b="1" u="none" strike="noStrike" dirty="0" err="1">
                <a:solidFill>
                  <a:schemeClr val="bg1"/>
                </a:solidFill>
                <a:effectLst/>
                <a:latin typeface="Arial" panose="020B0604020202020204" pitchFamily="34" charset="0"/>
                <a:cs typeface="Arial" panose="020B0604020202020204" pitchFamily="34" charset="0"/>
              </a:rPr>
              <a:t>Js</a:t>
            </a:r>
            <a:r>
              <a:rPr lang="fr-FR" b="1" u="none" strike="noStrike" dirty="0">
                <a:solidFill>
                  <a:schemeClr val="bg1"/>
                </a:solidFill>
                <a:effectLst/>
                <a:latin typeface="Arial" panose="020B0604020202020204" pitchFamily="34" charset="0"/>
                <a:cs typeface="Arial" panose="020B0604020202020204" pitchFamily="34" charset="0"/>
              </a:rPr>
              <a:t> 10.5-10)</a:t>
            </a:r>
          </a:p>
          <a:p>
            <a:pPr algn="just"/>
            <a:r>
              <a:rPr lang="fr-FR" sz="3600" b="1" i="1" strike="noStrike" baseline="30000" dirty="0">
                <a:solidFill>
                  <a:schemeClr val="bg1"/>
                </a:solidFill>
                <a:effectLst/>
                <a:latin typeface="Arial" panose="020B0604020202020204" pitchFamily="34" charset="0"/>
                <a:cs typeface="Arial" panose="020B0604020202020204" pitchFamily="34" charset="0"/>
              </a:rPr>
              <a:t>9</a:t>
            </a:r>
            <a:r>
              <a:rPr lang="fr-FR" sz="3600" b="1" i="1" u="sng" strike="noStrike" dirty="0">
                <a:solidFill>
                  <a:schemeClr val="bg1"/>
                </a:solidFill>
                <a:effectLst/>
                <a:latin typeface="Arial" panose="020B0604020202020204" pitchFamily="34" charset="0"/>
                <a:cs typeface="Arial" panose="020B0604020202020204" pitchFamily="34" charset="0"/>
              </a:rPr>
              <a:t>Josué</a:t>
            </a:r>
            <a:r>
              <a:rPr lang="fr-FR" sz="3600" b="1" i="1" strike="noStrike" dirty="0">
                <a:solidFill>
                  <a:schemeClr val="bg1"/>
                </a:solidFill>
                <a:effectLst/>
                <a:latin typeface="Arial" panose="020B0604020202020204" pitchFamily="34" charset="0"/>
                <a:cs typeface="Arial" panose="020B0604020202020204" pitchFamily="34" charset="0"/>
              </a:rPr>
              <a:t> arriva sur eux par surprise </a:t>
            </a:r>
            <a:r>
              <a:rPr lang="fr-FR" sz="3600" b="1" i="1" u="sng" strike="noStrike" dirty="0">
                <a:solidFill>
                  <a:srgbClr val="FFC000"/>
                </a:solidFill>
                <a:effectLst/>
                <a:latin typeface="Arial" panose="020B0604020202020204" pitchFamily="34" charset="0"/>
                <a:cs typeface="Arial" panose="020B0604020202020204" pitchFamily="34" charset="0"/>
              </a:rPr>
              <a:t>après avoir marché toute la nuit</a:t>
            </a:r>
            <a:r>
              <a:rPr lang="fr-FR" sz="3600" b="1" i="1" strike="noStrike" dirty="0">
                <a:solidFill>
                  <a:schemeClr val="bg1"/>
                </a:solidFill>
                <a:effectLst/>
                <a:latin typeface="Arial" panose="020B0604020202020204" pitchFamily="34" charset="0"/>
                <a:cs typeface="Arial" panose="020B0604020202020204" pitchFamily="34" charset="0"/>
              </a:rPr>
              <a:t> depuis Guilgal. </a:t>
            </a:r>
          </a:p>
          <a:p>
            <a:pPr algn="just"/>
            <a:endParaRPr lang="fr-FR" sz="3600" b="1" i="1" u="none" strike="noStrike" baseline="30000"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10</a:t>
            </a:r>
            <a:r>
              <a:rPr lang="fr-FR" sz="3600" b="1" i="1" u="sng" strike="noStrike" dirty="0">
                <a:solidFill>
                  <a:srgbClr val="00FDFF"/>
                </a:solidFill>
                <a:effectLst/>
                <a:latin typeface="Arial" panose="020B0604020202020204" pitchFamily="34" charset="0"/>
                <a:cs typeface="Arial" panose="020B0604020202020204" pitchFamily="34" charset="0"/>
              </a:rPr>
              <a:t>L’Eternel les mit en déroute</a:t>
            </a:r>
            <a:r>
              <a:rPr lang="fr-FR" sz="3600" b="1" i="1" strike="noStrike" dirty="0">
                <a:solidFill>
                  <a:srgbClr val="00FDFF"/>
                </a:solidFill>
                <a:effectLst/>
                <a:latin typeface="Arial" panose="020B0604020202020204" pitchFamily="34" charset="0"/>
                <a:cs typeface="Arial" panose="020B0604020202020204" pitchFamily="34" charset="0"/>
              </a:rPr>
              <a:t> </a:t>
            </a:r>
            <a:r>
              <a:rPr lang="fr-FR" sz="3600" b="1" i="1" u="none" strike="noStrike" dirty="0">
                <a:solidFill>
                  <a:schemeClr val="bg1"/>
                </a:solidFill>
                <a:effectLst/>
                <a:latin typeface="Arial" panose="020B0604020202020204" pitchFamily="34" charset="0"/>
                <a:cs typeface="Arial" panose="020B0604020202020204" pitchFamily="34" charset="0"/>
              </a:rPr>
              <a:t>devant Israël et </a:t>
            </a:r>
            <a:r>
              <a:rPr lang="fr-FR" sz="3600" b="1" i="1" u="sng" strike="noStrike" dirty="0">
                <a:solidFill>
                  <a:srgbClr val="FFC000"/>
                </a:solidFill>
                <a:effectLst/>
                <a:latin typeface="Arial" panose="020B0604020202020204" pitchFamily="34" charset="0"/>
                <a:cs typeface="Arial" panose="020B0604020202020204" pitchFamily="34" charset="0"/>
              </a:rPr>
              <a:t>Israël leur infligea une grande défaite</a:t>
            </a:r>
            <a:r>
              <a:rPr lang="fr-FR" sz="3600" b="1" i="1" dirty="0">
                <a:solidFill>
                  <a:schemeClr val="bg1"/>
                </a:solidFill>
                <a:latin typeface="Arial" panose="020B0604020202020204" pitchFamily="34" charset="0"/>
                <a:cs typeface="Arial" panose="020B0604020202020204" pitchFamily="34" charset="0"/>
              </a:rPr>
              <a:t>..</a:t>
            </a:r>
            <a:r>
              <a:rPr lang="fr-FR" sz="3600" b="1" i="1" u="none" strike="noStrike" dirty="0">
                <a:solidFill>
                  <a:schemeClr val="bg1"/>
                </a:solidFill>
                <a:effectLst/>
                <a:latin typeface="Arial" panose="020B0604020202020204" pitchFamily="34" charset="0"/>
                <a:cs typeface="Arial" panose="020B0604020202020204" pitchFamily="34" charset="0"/>
              </a:rPr>
              <a:t>.</a:t>
            </a:r>
          </a:p>
        </p:txBody>
      </p:sp>
      <p:sp>
        <p:nvSpPr>
          <p:cNvPr id="3" name="Espace réservé du numéro de diapositive 2">
            <a:extLst>
              <a:ext uri="{FF2B5EF4-FFF2-40B4-BE49-F238E27FC236}">
                <a16:creationId xmlns:a16="http://schemas.microsoft.com/office/drawing/2014/main" id="{F2523B4E-6E01-1849-8866-C00BC4753EA1}"/>
              </a:ext>
            </a:extLst>
          </p:cNvPr>
          <p:cNvSpPr>
            <a:spLocks noGrp="1"/>
          </p:cNvSpPr>
          <p:nvPr>
            <p:ph type="sldNum" sz="quarter" idx="12"/>
          </p:nvPr>
        </p:nvSpPr>
        <p:spPr/>
        <p:txBody>
          <a:bodyPr/>
          <a:lstStyle/>
          <a:p>
            <a:fld id="{D82C1261-4656-5644-B6EF-C413DB42E0F0}" type="slidenum">
              <a:rPr lang="fr-FR" smtClean="0"/>
              <a:t>54</a:t>
            </a:fld>
            <a:endParaRPr lang="fr-FR" dirty="0"/>
          </a:p>
        </p:txBody>
      </p:sp>
    </p:spTree>
    <p:extLst>
      <p:ext uri="{BB962C8B-B14F-4D97-AF65-F5344CB8AC3E}">
        <p14:creationId xmlns:p14="http://schemas.microsoft.com/office/powerpoint/2010/main" val="26872467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24DA40-C937-4545-8521-5AD80E3999D1}"/>
              </a:ext>
            </a:extLst>
          </p:cNvPr>
          <p:cNvSpPr txBox="1"/>
          <p:nvPr/>
        </p:nvSpPr>
        <p:spPr>
          <a:xfrm>
            <a:off x="351850" y="1674674"/>
            <a:ext cx="11488300" cy="3508653"/>
          </a:xfrm>
          <a:prstGeom prst="rect">
            <a:avLst/>
          </a:prstGeom>
          <a:noFill/>
        </p:spPr>
        <p:txBody>
          <a:bodyPr wrap="square" rtlCol="0">
            <a:spAutoFit/>
          </a:bodyPr>
          <a:lstStyle/>
          <a:p>
            <a:pPr algn="just"/>
            <a:r>
              <a:rPr lang="fr-FR" sz="2400" b="1" dirty="0">
                <a:solidFill>
                  <a:schemeClr val="bg1"/>
                </a:solidFill>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10.12-14)</a:t>
            </a:r>
          </a:p>
          <a:p>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12</a:t>
            </a:r>
            <a:r>
              <a:rPr lang="fr-FR" sz="3600" b="1" i="1" u="none" strike="noStrike" dirty="0">
                <a:solidFill>
                  <a:schemeClr val="bg1"/>
                </a:solidFill>
                <a:effectLst/>
                <a:latin typeface="Arial" panose="020B0604020202020204" pitchFamily="34" charset="0"/>
                <a:cs typeface="Arial" panose="020B0604020202020204" pitchFamily="34" charset="0"/>
              </a:rPr>
              <a:t>Alors </a:t>
            </a:r>
            <a:r>
              <a:rPr lang="fr-FR" sz="3600" b="1" i="1" u="sng" strike="noStrike" dirty="0">
                <a:solidFill>
                  <a:srgbClr val="FFC000"/>
                </a:solidFill>
                <a:effectLst/>
                <a:latin typeface="Arial" panose="020B0604020202020204" pitchFamily="34" charset="0"/>
                <a:cs typeface="Arial" panose="020B0604020202020204" pitchFamily="34" charset="0"/>
              </a:rPr>
              <a:t>Josué parla à l’Eternel</a:t>
            </a:r>
            <a:r>
              <a:rPr lang="fr-FR" sz="3600" b="1" i="1" u="none" strike="noStrike" dirty="0">
                <a:solidFill>
                  <a:schemeClr val="bg1"/>
                </a:solidFill>
                <a:effectLst/>
                <a:latin typeface="Arial" panose="020B0604020202020204" pitchFamily="34" charset="0"/>
                <a:cs typeface="Arial" panose="020B0604020202020204" pitchFamily="34" charset="0"/>
              </a:rPr>
              <a:t>, le jour où l’Eternel livra les Amoréens aux Israélites, et il dit devant Israël : </a:t>
            </a:r>
          </a:p>
          <a:p>
            <a:pPr algn="just"/>
            <a:r>
              <a:rPr lang="fr-FR" sz="3600" b="1" i="1" u="none" strike="noStrike" dirty="0">
                <a:solidFill>
                  <a:schemeClr val="bg1"/>
                </a:solidFill>
                <a:effectLst/>
                <a:latin typeface="Arial" panose="020B0604020202020204" pitchFamily="34" charset="0"/>
                <a:cs typeface="Arial" panose="020B0604020202020204" pitchFamily="34" charset="0"/>
              </a:rPr>
              <a:t>« Soleil, arrête-toi sur Gabaon et toi, lune, sur la vallée d’</a:t>
            </a:r>
            <a:r>
              <a:rPr lang="fr-FR" sz="3600" b="1" i="1" u="none" strike="noStrike" dirty="0" err="1">
                <a:solidFill>
                  <a:schemeClr val="bg1"/>
                </a:solidFill>
                <a:effectLst/>
                <a:latin typeface="Arial" panose="020B0604020202020204" pitchFamily="34" charset="0"/>
                <a:cs typeface="Arial" panose="020B0604020202020204" pitchFamily="34" charset="0"/>
              </a:rPr>
              <a:t>Ajalon</a:t>
            </a:r>
            <a:r>
              <a:rPr lang="fr-FR" sz="3600" b="1" i="1" u="none" strike="noStrike" dirty="0">
                <a:solidFill>
                  <a:schemeClr val="bg1"/>
                </a:solidFill>
                <a:effectLst/>
                <a:latin typeface="Arial" panose="020B0604020202020204" pitchFamily="34" charset="0"/>
                <a:cs typeface="Arial" panose="020B0604020202020204" pitchFamily="34" charset="0"/>
              </a:rPr>
              <a:t> ! » </a:t>
            </a:r>
          </a:p>
        </p:txBody>
      </p:sp>
      <p:sp>
        <p:nvSpPr>
          <p:cNvPr id="3" name="Espace réservé du numéro de diapositive 2">
            <a:extLst>
              <a:ext uri="{FF2B5EF4-FFF2-40B4-BE49-F238E27FC236}">
                <a16:creationId xmlns:a16="http://schemas.microsoft.com/office/drawing/2014/main" id="{F2523B4E-6E01-1849-8866-C00BC4753EA1}"/>
              </a:ext>
            </a:extLst>
          </p:cNvPr>
          <p:cNvSpPr>
            <a:spLocks noGrp="1"/>
          </p:cNvSpPr>
          <p:nvPr>
            <p:ph type="sldNum" sz="quarter" idx="12"/>
          </p:nvPr>
        </p:nvSpPr>
        <p:spPr/>
        <p:txBody>
          <a:bodyPr/>
          <a:lstStyle/>
          <a:p>
            <a:fld id="{D82C1261-4656-5644-B6EF-C413DB42E0F0}" type="slidenum">
              <a:rPr lang="fr-FR" smtClean="0"/>
              <a:t>55</a:t>
            </a:fld>
            <a:endParaRPr lang="fr-FR" dirty="0"/>
          </a:p>
        </p:txBody>
      </p:sp>
    </p:spTree>
    <p:extLst>
      <p:ext uri="{BB962C8B-B14F-4D97-AF65-F5344CB8AC3E}">
        <p14:creationId xmlns:p14="http://schemas.microsoft.com/office/powerpoint/2010/main" val="11163516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24DA40-C937-4545-8521-5AD80E3999D1}"/>
              </a:ext>
            </a:extLst>
          </p:cNvPr>
          <p:cNvSpPr txBox="1"/>
          <p:nvPr/>
        </p:nvSpPr>
        <p:spPr>
          <a:xfrm>
            <a:off x="247523" y="1397675"/>
            <a:ext cx="11696955" cy="4062651"/>
          </a:xfrm>
          <a:prstGeom prst="rect">
            <a:avLst/>
          </a:prstGeom>
          <a:noFill/>
        </p:spPr>
        <p:txBody>
          <a:bodyPr wrap="square" rtlCol="0">
            <a:spAutoFit/>
          </a:bodyPr>
          <a:lstStyle/>
          <a:p>
            <a:pPr algn="just"/>
            <a:r>
              <a:rPr lang="fr-FR" sz="2400" b="1" dirty="0">
                <a:solidFill>
                  <a:schemeClr val="bg1"/>
                </a:solidFill>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10.12-14)</a:t>
            </a:r>
          </a:p>
          <a:p>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13</a:t>
            </a:r>
            <a:r>
              <a:rPr lang="fr-FR" sz="3600" b="1" i="1" u="none" strike="noStrike" dirty="0">
                <a:solidFill>
                  <a:schemeClr val="bg1"/>
                </a:solidFill>
                <a:effectLst/>
                <a:latin typeface="Arial" panose="020B0604020202020204" pitchFamily="34" charset="0"/>
                <a:cs typeface="Arial" panose="020B0604020202020204" pitchFamily="34" charset="0"/>
              </a:rPr>
              <a:t>Le soleil s’arrêta et la lune suspendit sa course jusqu’à ce que la nation se soit vengée de ses ennemis. Cela n’est-il pas écrit dans le </a:t>
            </a:r>
            <a:r>
              <a:rPr lang="fr-FR" sz="3600" b="1" i="1" u="sng" strike="noStrike" dirty="0">
                <a:solidFill>
                  <a:schemeClr val="bg1"/>
                </a:solidFill>
                <a:effectLst/>
                <a:latin typeface="Arial" panose="020B0604020202020204" pitchFamily="34" charset="0"/>
                <a:cs typeface="Arial" panose="020B0604020202020204" pitchFamily="34" charset="0"/>
              </a:rPr>
              <a:t>livre du Juste </a:t>
            </a:r>
            <a:r>
              <a:rPr lang="fr-FR" sz="3600" b="1" i="1" u="none" strike="noStrike" dirty="0">
                <a:solidFill>
                  <a:schemeClr val="bg1"/>
                </a:solidFill>
                <a:effectLst/>
                <a:latin typeface="Arial" panose="020B0604020202020204" pitchFamily="34" charset="0"/>
                <a:cs typeface="Arial" panose="020B0604020202020204" pitchFamily="34" charset="0"/>
              </a:rPr>
              <a:t>? </a:t>
            </a:r>
            <a:endParaRPr lang="fr-FR" sz="3600" b="1" i="1" dirty="0">
              <a:solidFill>
                <a:schemeClr val="bg1"/>
              </a:solidFill>
              <a:latin typeface="Arial" panose="020B0604020202020204" pitchFamily="34" charset="0"/>
              <a:cs typeface="Arial" panose="020B0604020202020204" pitchFamily="34" charset="0"/>
            </a:endParaRPr>
          </a:p>
          <a:p>
            <a:pPr algn="just"/>
            <a:r>
              <a:rPr lang="fr-FR" sz="3600" b="1" i="1" u="none" strike="noStrike" dirty="0">
                <a:solidFill>
                  <a:schemeClr val="bg1"/>
                </a:solidFill>
                <a:effectLst/>
                <a:latin typeface="Arial" panose="020B0604020202020204" pitchFamily="34" charset="0"/>
                <a:cs typeface="Arial" panose="020B0604020202020204" pitchFamily="34" charset="0"/>
              </a:rPr>
              <a:t>« Le soleil s’arrêta au milieu du ciel et ne s’empressa pas de se coucher, durant presque tout un jour. » </a:t>
            </a:r>
          </a:p>
        </p:txBody>
      </p:sp>
      <p:sp>
        <p:nvSpPr>
          <p:cNvPr id="3" name="Espace réservé du numéro de diapositive 2">
            <a:extLst>
              <a:ext uri="{FF2B5EF4-FFF2-40B4-BE49-F238E27FC236}">
                <a16:creationId xmlns:a16="http://schemas.microsoft.com/office/drawing/2014/main" id="{F2523B4E-6E01-1849-8866-C00BC4753EA1}"/>
              </a:ext>
            </a:extLst>
          </p:cNvPr>
          <p:cNvSpPr>
            <a:spLocks noGrp="1"/>
          </p:cNvSpPr>
          <p:nvPr>
            <p:ph type="sldNum" sz="quarter" idx="12"/>
          </p:nvPr>
        </p:nvSpPr>
        <p:spPr/>
        <p:txBody>
          <a:bodyPr/>
          <a:lstStyle/>
          <a:p>
            <a:fld id="{D82C1261-4656-5644-B6EF-C413DB42E0F0}" type="slidenum">
              <a:rPr lang="fr-FR" smtClean="0"/>
              <a:t>56</a:t>
            </a:fld>
            <a:endParaRPr lang="fr-FR" dirty="0"/>
          </a:p>
        </p:txBody>
      </p:sp>
    </p:spTree>
    <p:extLst>
      <p:ext uri="{BB962C8B-B14F-4D97-AF65-F5344CB8AC3E}">
        <p14:creationId xmlns:p14="http://schemas.microsoft.com/office/powerpoint/2010/main" val="29063874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24DA40-C937-4545-8521-5AD80E3999D1}"/>
              </a:ext>
            </a:extLst>
          </p:cNvPr>
          <p:cNvSpPr txBox="1"/>
          <p:nvPr/>
        </p:nvSpPr>
        <p:spPr>
          <a:xfrm>
            <a:off x="364124" y="2228672"/>
            <a:ext cx="11463753" cy="3508653"/>
          </a:xfrm>
          <a:prstGeom prst="rect">
            <a:avLst/>
          </a:prstGeom>
          <a:noFill/>
        </p:spPr>
        <p:txBody>
          <a:bodyPr wrap="square" rtlCol="0">
            <a:spAutoFit/>
          </a:bodyPr>
          <a:lstStyle/>
          <a:p>
            <a:pPr algn="just"/>
            <a:r>
              <a:rPr lang="fr-FR" sz="2400" b="1" dirty="0">
                <a:solidFill>
                  <a:schemeClr val="bg1"/>
                </a:solidFill>
                <a:latin typeface="Arial" panose="020B0604020202020204" pitchFamily="34" charset="0"/>
                <a:cs typeface="Arial" panose="020B0604020202020204" pitchFamily="34" charset="0"/>
              </a:rPr>
              <a:t>(</a:t>
            </a:r>
            <a:r>
              <a:rPr lang="fr-FR" sz="2400" b="1" u="none" strike="noStrike" dirty="0" err="1">
                <a:solidFill>
                  <a:schemeClr val="bg1"/>
                </a:solidFill>
                <a:effectLst/>
                <a:latin typeface="Arial" panose="020B0604020202020204" pitchFamily="34" charset="0"/>
                <a:cs typeface="Arial" panose="020B0604020202020204" pitchFamily="34" charset="0"/>
              </a:rPr>
              <a:t>Js</a:t>
            </a:r>
            <a:r>
              <a:rPr lang="fr-FR" sz="2400" b="1" u="none" strike="noStrike" dirty="0">
                <a:solidFill>
                  <a:schemeClr val="bg1"/>
                </a:solidFill>
                <a:effectLst/>
                <a:latin typeface="Arial" panose="020B0604020202020204" pitchFamily="34" charset="0"/>
                <a:cs typeface="Arial" panose="020B0604020202020204" pitchFamily="34" charset="0"/>
              </a:rPr>
              <a:t> 10.12-14)</a:t>
            </a:r>
          </a:p>
          <a:p>
            <a:endParaRPr lang="fr-FR" b="1" dirty="0">
              <a:solidFill>
                <a:schemeClr val="bg1"/>
              </a:solidFill>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14</a:t>
            </a:r>
            <a:r>
              <a:rPr lang="fr-FR" sz="3600" b="1" i="1" u="none" strike="noStrike" dirty="0">
                <a:solidFill>
                  <a:schemeClr val="bg1"/>
                </a:solidFill>
                <a:effectLst/>
                <a:latin typeface="Arial" panose="020B0604020202020204" pitchFamily="34" charset="0"/>
                <a:cs typeface="Arial" panose="020B0604020202020204" pitchFamily="34" charset="0"/>
              </a:rPr>
              <a:t>Il n’y a pas eu de jour comme celui-là, ni avant ni après, où </a:t>
            </a:r>
            <a:r>
              <a:rPr lang="fr-FR" sz="3600" b="1" i="1" u="sng" strike="noStrike" dirty="0">
                <a:solidFill>
                  <a:srgbClr val="FFC000"/>
                </a:solidFill>
                <a:effectLst/>
                <a:latin typeface="Arial" panose="020B0604020202020204" pitchFamily="34" charset="0"/>
                <a:cs typeface="Arial" panose="020B0604020202020204" pitchFamily="34" charset="0"/>
              </a:rPr>
              <a:t>l’Eternel ait écouté la voix d’un homme</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sng" strike="noStrike" dirty="0">
                <a:solidFill>
                  <a:schemeClr val="bg1"/>
                </a:solidFill>
                <a:effectLst/>
                <a:latin typeface="Arial" panose="020B0604020202020204" pitchFamily="34" charset="0"/>
                <a:cs typeface="Arial" panose="020B0604020202020204" pitchFamily="34" charset="0"/>
              </a:rPr>
              <a:t>car</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sng" strike="noStrike" dirty="0">
                <a:solidFill>
                  <a:srgbClr val="00FDFF"/>
                </a:solidFill>
                <a:effectLst/>
                <a:latin typeface="Arial" panose="020B0604020202020204" pitchFamily="34" charset="0"/>
                <a:cs typeface="Arial" panose="020B0604020202020204" pitchFamily="34" charset="0"/>
              </a:rPr>
              <a:t>l’Eternel combattait pour Israël</a:t>
            </a:r>
            <a:r>
              <a:rPr lang="fr-FR" sz="3600" b="1" i="1" u="none" strike="noStrike" dirty="0">
                <a:solidFill>
                  <a:schemeClr val="bg1"/>
                </a:solidFill>
                <a:effectLst/>
                <a:latin typeface="Arial" panose="020B0604020202020204" pitchFamily="34" charset="0"/>
                <a:cs typeface="Arial" panose="020B0604020202020204" pitchFamily="34" charset="0"/>
              </a:rPr>
              <a:t>.</a:t>
            </a:r>
          </a:p>
          <a:p>
            <a:pPr algn="just"/>
            <a:endParaRPr lang="fr-FR" sz="3600" b="1" i="1" dirty="0">
              <a:solidFill>
                <a:schemeClr val="bg1"/>
              </a:solidFill>
              <a:latin typeface="Arial" panose="020B0604020202020204" pitchFamily="34" charset="0"/>
              <a:cs typeface="Arial" panose="020B0604020202020204" pitchFamily="34" charset="0"/>
            </a:endParaRPr>
          </a:p>
          <a:p>
            <a:pPr algn="ctr"/>
            <a:r>
              <a:rPr lang="fr-FR" sz="3600" b="1" i="1" u="none" strike="noStrike" dirty="0">
                <a:solidFill>
                  <a:schemeClr val="bg1"/>
                </a:solidFill>
                <a:effectLst/>
                <a:latin typeface="Arial" panose="020B0604020202020204" pitchFamily="34" charset="0"/>
                <a:cs typeface="Arial" panose="020B0604020202020204" pitchFamily="34" charset="0"/>
              </a:rPr>
              <a:t>--- --- </a:t>
            </a:r>
          </a:p>
        </p:txBody>
      </p:sp>
      <p:sp>
        <p:nvSpPr>
          <p:cNvPr id="3" name="Espace réservé du numéro de diapositive 2">
            <a:extLst>
              <a:ext uri="{FF2B5EF4-FFF2-40B4-BE49-F238E27FC236}">
                <a16:creationId xmlns:a16="http://schemas.microsoft.com/office/drawing/2014/main" id="{F2523B4E-6E01-1849-8866-C00BC4753EA1}"/>
              </a:ext>
            </a:extLst>
          </p:cNvPr>
          <p:cNvSpPr>
            <a:spLocks noGrp="1"/>
          </p:cNvSpPr>
          <p:nvPr>
            <p:ph type="sldNum" sz="quarter" idx="12"/>
          </p:nvPr>
        </p:nvSpPr>
        <p:spPr/>
        <p:txBody>
          <a:bodyPr/>
          <a:lstStyle/>
          <a:p>
            <a:fld id="{D82C1261-4656-5644-B6EF-C413DB42E0F0}" type="slidenum">
              <a:rPr lang="fr-FR" smtClean="0"/>
              <a:t>57</a:t>
            </a:fld>
            <a:endParaRPr lang="fr-FR" dirty="0"/>
          </a:p>
        </p:txBody>
      </p:sp>
    </p:spTree>
    <p:extLst>
      <p:ext uri="{BB962C8B-B14F-4D97-AF65-F5344CB8AC3E}">
        <p14:creationId xmlns:p14="http://schemas.microsoft.com/office/powerpoint/2010/main" val="238418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298902" y="2120950"/>
            <a:ext cx="11594197" cy="2616101"/>
          </a:xfrm>
          <a:prstGeom prst="rect">
            <a:avLst/>
          </a:prstGeom>
          <a:noFill/>
        </p:spPr>
        <p:txBody>
          <a:bodyPr wrap="square">
            <a:spAutoFit/>
          </a:bodyPr>
          <a:lstStyle/>
          <a:p>
            <a:pPr algn="ctr"/>
            <a:r>
              <a:rPr lang="fr-FR" sz="3600" b="1" dirty="0">
                <a:solidFill>
                  <a:srgbClr val="00FDFF"/>
                </a:solidFill>
                <a:latin typeface="Arial" panose="020B0604020202020204" pitchFamily="34" charset="0"/>
                <a:cs typeface="Arial" panose="020B0604020202020204" pitchFamily="34" charset="0"/>
              </a:rPr>
              <a:t>1. La recette du succès </a:t>
            </a:r>
            <a:r>
              <a:rPr lang="fr-FR" sz="3600" dirty="0">
                <a:solidFill>
                  <a:srgbClr val="00FDFF"/>
                </a:solidFill>
                <a:latin typeface="Arial" panose="020B0604020202020204" pitchFamily="34" charset="0"/>
                <a:cs typeface="Arial" panose="020B0604020202020204" pitchFamily="34" charset="0"/>
              </a:rPr>
              <a:t>(</a:t>
            </a:r>
            <a:r>
              <a:rPr lang="fr-FR" sz="3600" dirty="0" err="1">
                <a:solidFill>
                  <a:srgbClr val="00FDFF"/>
                </a:solidFill>
                <a:latin typeface="Arial" panose="020B0604020202020204" pitchFamily="34" charset="0"/>
                <a:cs typeface="Arial" panose="020B0604020202020204" pitchFamily="34" charset="0"/>
              </a:rPr>
              <a:t>Js</a:t>
            </a:r>
            <a:r>
              <a:rPr lang="fr-FR" sz="3600" dirty="0">
                <a:solidFill>
                  <a:srgbClr val="00FDFF"/>
                </a:solidFill>
                <a:latin typeface="Arial" panose="020B0604020202020204" pitchFamily="34" charset="0"/>
                <a:cs typeface="Arial" panose="020B0604020202020204" pitchFamily="34" charset="0"/>
              </a:rPr>
              <a:t> 1)</a:t>
            </a:r>
          </a:p>
          <a:p>
            <a:pPr algn="just"/>
            <a:endParaRPr lang="fr-FR" sz="2000" b="1" u="none" strike="noStrike" dirty="0">
              <a:solidFill>
                <a:schemeClr val="bg1"/>
              </a:solidFill>
              <a:effectLst/>
              <a:latin typeface="Arial" panose="020B0604020202020204" pitchFamily="34" charset="0"/>
              <a:cs typeface="Arial" panose="020B0604020202020204" pitchFamily="34" charset="0"/>
            </a:endParaRPr>
          </a:p>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5</a:t>
            </a:r>
            <a:r>
              <a:rPr lang="fr-FR" sz="3600" b="1" i="1" u="none" strike="noStrike" dirty="0">
                <a:solidFill>
                  <a:schemeClr val="bg1"/>
                </a:solidFill>
                <a:effectLst/>
                <a:latin typeface="Arial" panose="020B0604020202020204" pitchFamily="34" charset="0"/>
                <a:cs typeface="Arial" panose="020B0604020202020204" pitchFamily="34" charset="0"/>
              </a:rPr>
              <a:t>Personne ne pourra te résister tant que tu vivras. </a:t>
            </a:r>
            <a:r>
              <a:rPr lang="fr-FR" sz="3600" b="1" i="1" strike="noStrike" dirty="0">
                <a:solidFill>
                  <a:schemeClr val="bg1"/>
                </a:solidFill>
                <a:effectLst/>
                <a:latin typeface="Arial" panose="020B0604020202020204" pitchFamily="34" charset="0"/>
                <a:cs typeface="Arial" panose="020B0604020202020204" pitchFamily="34" charset="0"/>
              </a:rPr>
              <a:t>Je serai avec toi </a:t>
            </a:r>
            <a:r>
              <a:rPr lang="fr-FR" sz="3600" b="1" i="1" u="sng" strike="noStrike" dirty="0">
                <a:solidFill>
                  <a:schemeClr val="bg1"/>
                </a:solidFill>
                <a:effectLst/>
                <a:latin typeface="Arial" panose="020B0604020202020204" pitchFamily="34" charset="0"/>
                <a:cs typeface="Arial" panose="020B0604020202020204" pitchFamily="34" charset="0"/>
              </a:rPr>
              <a:t>comme</a:t>
            </a:r>
            <a:r>
              <a:rPr lang="fr-FR" sz="3600" b="1" i="1" strike="noStrike" dirty="0">
                <a:solidFill>
                  <a:schemeClr val="bg1"/>
                </a:solidFill>
                <a:effectLst/>
                <a:latin typeface="Arial" panose="020B0604020202020204" pitchFamily="34" charset="0"/>
                <a:cs typeface="Arial" panose="020B0604020202020204" pitchFamily="34" charset="0"/>
              </a:rPr>
              <a:t> j’ai été avec Moïse</a:t>
            </a:r>
            <a:r>
              <a:rPr lang="fr-FR" sz="3600" b="1" i="1" u="none" strike="noStrike" dirty="0">
                <a:solidFill>
                  <a:schemeClr val="bg1"/>
                </a:solidFill>
                <a:effectLst/>
                <a:latin typeface="Arial" panose="020B0604020202020204" pitchFamily="34" charset="0"/>
                <a:cs typeface="Arial" panose="020B0604020202020204" pitchFamily="34" charset="0"/>
              </a:rPr>
              <a:t>. </a:t>
            </a:r>
          </a:p>
          <a:p>
            <a:pPr algn="just"/>
            <a:r>
              <a:rPr lang="fr-FR" sz="3600" b="1" i="1" strike="noStrike" dirty="0">
                <a:solidFill>
                  <a:schemeClr val="bg1"/>
                </a:solidFill>
                <a:effectLst/>
                <a:latin typeface="Arial" panose="020B0604020202020204" pitchFamily="34" charset="0"/>
                <a:cs typeface="Arial" panose="020B0604020202020204" pitchFamily="34" charset="0"/>
              </a:rPr>
              <a:t>Je ne te délaisserai pas </a:t>
            </a:r>
            <a:r>
              <a:rPr lang="fr-FR" sz="3600" b="1" i="1" u="none" strike="noStrike" dirty="0">
                <a:solidFill>
                  <a:schemeClr val="bg1"/>
                </a:solidFill>
                <a:effectLst/>
                <a:latin typeface="Arial" panose="020B0604020202020204" pitchFamily="34" charset="0"/>
                <a:cs typeface="Arial" panose="020B0604020202020204" pitchFamily="34" charset="0"/>
              </a:rPr>
              <a:t>et je ne t’abandonnerai pas.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6</a:t>
            </a:fld>
            <a:endParaRPr lang="fr-FR"/>
          </a:p>
        </p:txBody>
      </p:sp>
    </p:spTree>
    <p:extLst>
      <p:ext uri="{BB962C8B-B14F-4D97-AF65-F5344CB8AC3E}">
        <p14:creationId xmlns:p14="http://schemas.microsoft.com/office/powerpoint/2010/main" val="1818195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731265" y="2551837"/>
            <a:ext cx="10729470" cy="1754326"/>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6</a:t>
            </a:r>
            <a:r>
              <a:rPr lang="fr-FR" sz="3600" b="1" i="1" u="sng" strike="noStrike" dirty="0">
                <a:solidFill>
                  <a:srgbClr val="FFC000"/>
                </a:solidFill>
                <a:effectLst/>
                <a:latin typeface="Arial" panose="020B0604020202020204" pitchFamily="34" charset="0"/>
                <a:cs typeface="Arial" panose="020B0604020202020204" pitchFamily="34" charset="0"/>
              </a:rPr>
              <a:t>Fortifie-toi et prends courage</a:t>
            </a:r>
            <a:r>
              <a:rPr lang="fr-FR" sz="3600" b="1" i="1" u="none" strike="noStrike" dirty="0">
                <a:solidFill>
                  <a:schemeClr val="bg1"/>
                </a:solidFill>
                <a:effectLst/>
                <a:latin typeface="Arial" panose="020B0604020202020204" pitchFamily="34" charset="0"/>
                <a:cs typeface="Arial" panose="020B0604020202020204" pitchFamily="34" charset="0"/>
              </a:rPr>
              <a:t>, car c’est </a:t>
            </a:r>
            <a:r>
              <a:rPr lang="fr-FR" sz="3600" b="1" i="1" u="sng" strike="noStrike" dirty="0">
                <a:solidFill>
                  <a:schemeClr val="bg1"/>
                </a:solidFill>
                <a:effectLst/>
                <a:latin typeface="Arial" panose="020B0604020202020204" pitchFamily="34" charset="0"/>
                <a:cs typeface="Arial" panose="020B0604020202020204" pitchFamily="34" charset="0"/>
              </a:rPr>
              <a:t>toi qui</a:t>
            </a:r>
            <a:r>
              <a:rPr lang="fr-FR" sz="3600" b="1" i="1" u="none" strike="noStrike" dirty="0">
                <a:solidFill>
                  <a:schemeClr val="bg1"/>
                </a:solidFill>
                <a:effectLst/>
                <a:latin typeface="Arial" panose="020B0604020202020204" pitchFamily="34" charset="0"/>
                <a:cs typeface="Arial" panose="020B0604020202020204" pitchFamily="34" charset="0"/>
              </a:rPr>
              <a:t> mettras ce peuple en possession du pays que j’ai juré à leurs ancêtres de leur donner.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7</a:t>
            </a:fld>
            <a:endParaRPr lang="fr-FR"/>
          </a:p>
        </p:txBody>
      </p:sp>
    </p:spTree>
    <p:extLst>
      <p:ext uri="{BB962C8B-B14F-4D97-AF65-F5344CB8AC3E}">
        <p14:creationId xmlns:p14="http://schemas.microsoft.com/office/powerpoint/2010/main" val="403871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479347" y="2274838"/>
            <a:ext cx="11233307" cy="2308324"/>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7</a:t>
            </a:r>
            <a:r>
              <a:rPr lang="fr-FR" sz="3600" b="1" i="1" u="none" strike="noStrike" dirty="0">
                <a:solidFill>
                  <a:schemeClr val="bg1"/>
                </a:solidFill>
                <a:effectLst/>
                <a:latin typeface="Arial" panose="020B0604020202020204" pitchFamily="34" charset="0"/>
                <a:cs typeface="Arial" panose="020B0604020202020204" pitchFamily="34" charset="0"/>
              </a:rPr>
              <a:t>Seulement, </a:t>
            </a:r>
            <a:r>
              <a:rPr lang="fr-FR" sz="3600" b="1" i="1" u="sng" strike="noStrike" dirty="0">
                <a:solidFill>
                  <a:srgbClr val="FFC000"/>
                </a:solidFill>
                <a:effectLst/>
                <a:latin typeface="Arial" panose="020B0604020202020204" pitchFamily="34" charset="0"/>
                <a:cs typeface="Arial" panose="020B0604020202020204" pitchFamily="34" charset="0"/>
              </a:rPr>
              <a:t>fortifie-toi et aie bon courage</a:t>
            </a:r>
            <a:r>
              <a:rPr lang="fr-FR" sz="3600" b="1" i="1" u="none" strike="noStrike" dirty="0">
                <a:solidFill>
                  <a:schemeClr val="bg1"/>
                </a:solidFill>
                <a:effectLst/>
                <a:latin typeface="Arial" panose="020B0604020202020204" pitchFamily="34" charset="0"/>
                <a:cs typeface="Arial" panose="020B0604020202020204" pitchFamily="34" charset="0"/>
              </a:rPr>
              <a:t> en te conformant fidèlement à toute la loi que Moïse, mon serviteur, t’a prescrite. Ne t’en écarte ni à droite ni à gauche afin de réussir où que tu ailles.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8</a:t>
            </a:fld>
            <a:endParaRPr lang="fr-FR"/>
          </a:p>
        </p:txBody>
      </p:sp>
    </p:spTree>
    <p:extLst>
      <p:ext uri="{BB962C8B-B14F-4D97-AF65-F5344CB8AC3E}">
        <p14:creationId xmlns:p14="http://schemas.microsoft.com/office/powerpoint/2010/main" val="4253287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7C889B-91CD-1E43-AC5C-036EBC715FC2}"/>
              </a:ext>
            </a:extLst>
          </p:cNvPr>
          <p:cNvSpPr txBox="1"/>
          <p:nvPr/>
        </p:nvSpPr>
        <p:spPr>
          <a:xfrm>
            <a:off x="838950" y="1967062"/>
            <a:ext cx="10514100" cy="2923877"/>
          </a:xfrm>
          <a:prstGeom prst="rect">
            <a:avLst/>
          </a:prstGeom>
          <a:noFill/>
        </p:spPr>
        <p:txBody>
          <a:bodyPr wrap="square">
            <a:spAutoFit/>
          </a:bodyPr>
          <a:lstStyle/>
          <a:p>
            <a:pPr algn="just"/>
            <a:r>
              <a:rPr lang="fr-FR" sz="3600" b="1" i="1" u="none" strike="noStrike" baseline="30000" dirty="0">
                <a:solidFill>
                  <a:schemeClr val="bg1"/>
                </a:solidFill>
                <a:effectLst/>
                <a:latin typeface="Arial" panose="020B0604020202020204" pitchFamily="34" charset="0"/>
                <a:cs typeface="Arial" panose="020B0604020202020204" pitchFamily="34" charset="0"/>
              </a:rPr>
              <a:t>8</a:t>
            </a:r>
            <a:r>
              <a:rPr lang="fr-FR" sz="3600" b="1" i="1" u="sng" strike="noStrike" dirty="0">
                <a:solidFill>
                  <a:schemeClr val="bg1"/>
                </a:solidFill>
                <a:effectLst/>
                <a:latin typeface="Arial" panose="020B0604020202020204" pitchFamily="34" charset="0"/>
                <a:cs typeface="Arial" panose="020B0604020202020204" pitchFamily="34" charset="0"/>
              </a:rPr>
              <a:t>Que ce livre de la loi ne s’éloigne pas de toi </a:t>
            </a:r>
            <a:r>
              <a:rPr lang="fr-FR" sz="3600" b="1" i="1" u="none" strike="noStrike" dirty="0">
                <a:solidFill>
                  <a:schemeClr val="bg1"/>
                </a:solidFill>
                <a:effectLst/>
                <a:latin typeface="Arial" panose="020B0604020202020204" pitchFamily="34" charset="0"/>
                <a:cs typeface="Arial" panose="020B0604020202020204" pitchFamily="34" charset="0"/>
              </a:rPr>
              <a:t>! </a:t>
            </a:r>
            <a:r>
              <a:rPr lang="fr-FR" sz="3600" b="1" i="1" u="sng" strike="noStrike" dirty="0">
                <a:solidFill>
                  <a:schemeClr val="bg1"/>
                </a:solidFill>
                <a:effectLst/>
                <a:latin typeface="Arial" panose="020B0604020202020204" pitchFamily="34" charset="0"/>
                <a:cs typeface="Arial" panose="020B0604020202020204" pitchFamily="34" charset="0"/>
              </a:rPr>
              <a:t>Médite-le</a:t>
            </a:r>
            <a:r>
              <a:rPr lang="fr-FR" sz="3600" b="1" i="1" u="none" strike="noStrike" dirty="0">
                <a:solidFill>
                  <a:schemeClr val="bg1"/>
                </a:solidFill>
                <a:effectLst/>
                <a:latin typeface="Arial" panose="020B0604020202020204" pitchFamily="34" charset="0"/>
                <a:cs typeface="Arial" panose="020B0604020202020204" pitchFamily="34" charset="0"/>
              </a:rPr>
              <a:t> jour et nuit pour agir avec fidélité conformément à tout ce qui y est écrit, car </a:t>
            </a:r>
            <a:r>
              <a:rPr lang="fr-FR" sz="3600" b="1" i="1" u="sng" strike="noStrike" dirty="0">
                <a:solidFill>
                  <a:srgbClr val="00FA00"/>
                </a:solidFill>
                <a:effectLst/>
                <a:latin typeface="Arial" panose="020B0604020202020204" pitchFamily="34" charset="0"/>
                <a:cs typeface="Arial" panose="020B0604020202020204" pitchFamily="34" charset="0"/>
              </a:rPr>
              <a:t>c’est alors que tu auras du succès</a:t>
            </a:r>
            <a:r>
              <a:rPr lang="fr-FR" sz="3600" b="1" i="1" u="none" strike="noStrike" dirty="0">
                <a:solidFill>
                  <a:srgbClr val="00FA00"/>
                </a:solidFill>
                <a:effectLst/>
                <a:latin typeface="Arial" panose="020B0604020202020204" pitchFamily="34" charset="0"/>
                <a:cs typeface="Arial" panose="020B0604020202020204" pitchFamily="34" charset="0"/>
              </a:rPr>
              <a:t> </a:t>
            </a:r>
            <a:r>
              <a:rPr lang="fr-FR" sz="3600" b="1" i="1" u="none" strike="noStrike" dirty="0">
                <a:solidFill>
                  <a:schemeClr val="bg1"/>
                </a:solidFill>
                <a:effectLst/>
                <a:latin typeface="Arial" panose="020B0604020202020204" pitchFamily="34" charset="0"/>
                <a:cs typeface="Arial" panose="020B0604020202020204" pitchFamily="34" charset="0"/>
              </a:rPr>
              <a:t>dans tes entreprises, </a:t>
            </a:r>
            <a:r>
              <a:rPr lang="fr-FR" sz="4000" b="1" i="1" u="sng" strike="noStrike" dirty="0">
                <a:solidFill>
                  <a:srgbClr val="00FA00"/>
                </a:solidFill>
                <a:effectLst/>
                <a:latin typeface="Arial" panose="020B0604020202020204" pitchFamily="34" charset="0"/>
                <a:cs typeface="Arial" panose="020B0604020202020204" pitchFamily="34" charset="0"/>
              </a:rPr>
              <a:t>c’est alors que tu réussiras</a:t>
            </a:r>
            <a:r>
              <a:rPr lang="fr-FR" sz="3600" b="1" i="1" u="none" strike="noStrike" dirty="0">
                <a:solidFill>
                  <a:schemeClr val="bg1"/>
                </a:solidFill>
                <a:effectLst/>
                <a:latin typeface="Arial" panose="020B0604020202020204" pitchFamily="34" charset="0"/>
                <a:cs typeface="Arial" panose="020B0604020202020204" pitchFamily="34" charset="0"/>
              </a:rPr>
              <a:t>. </a:t>
            </a:r>
          </a:p>
        </p:txBody>
      </p:sp>
      <p:sp>
        <p:nvSpPr>
          <p:cNvPr id="2" name="Espace réservé du numéro de diapositive 1">
            <a:extLst>
              <a:ext uri="{FF2B5EF4-FFF2-40B4-BE49-F238E27FC236}">
                <a16:creationId xmlns:a16="http://schemas.microsoft.com/office/drawing/2014/main" id="{E47F27C4-EA74-E24D-A107-E788AB939F21}"/>
              </a:ext>
            </a:extLst>
          </p:cNvPr>
          <p:cNvSpPr>
            <a:spLocks noGrp="1"/>
          </p:cNvSpPr>
          <p:nvPr>
            <p:ph type="sldNum" sz="quarter" idx="12"/>
          </p:nvPr>
        </p:nvSpPr>
        <p:spPr/>
        <p:txBody>
          <a:bodyPr/>
          <a:lstStyle/>
          <a:p>
            <a:fld id="{D82C1261-4656-5644-B6EF-C413DB42E0F0}" type="slidenum">
              <a:rPr lang="fr-FR" smtClean="0"/>
              <a:t>9</a:t>
            </a:fld>
            <a:endParaRPr lang="fr-FR"/>
          </a:p>
        </p:txBody>
      </p:sp>
    </p:spTree>
    <p:extLst>
      <p:ext uri="{BB962C8B-B14F-4D97-AF65-F5344CB8AC3E}">
        <p14:creationId xmlns:p14="http://schemas.microsoft.com/office/powerpoint/2010/main" val="25425127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2551</TotalTime>
  <Words>3213</Words>
  <Application>Microsoft Macintosh PowerPoint</Application>
  <PresentationFormat>Grand écran</PresentationFormat>
  <Paragraphs>306</Paragraphs>
  <Slides>57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57</vt:i4>
      </vt:variant>
    </vt:vector>
  </HeadingPairs>
  <TitlesOfParts>
    <vt:vector size="61"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Rivan Dos Santos</dc:creator>
  <cp:lastModifiedBy>Rivan Dos Santos</cp:lastModifiedBy>
  <cp:revision>49</cp:revision>
  <dcterms:created xsi:type="dcterms:W3CDTF">2025-09-15T08:08:02Z</dcterms:created>
  <dcterms:modified xsi:type="dcterms:W3CDTF">2025-09-20T09:08:51Z</dcterms:modified>
</cp:coreProperties>
</file>