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5" r:id="rId9"/>
    <p:sldId id="269" r:id="rId10"/>
    <p:sldId id="266" r:id="rId11"/>
    <p:sldId id="267" r:id="rId12"/>
    <p:sldId id="268" r:id="rId13"/>
    <p:sldId id="270" r:id="rId14"/>
    <p:sldId id="271" r:id="rId15"/>
    <p:sldId id="289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3" r:id="rId25"/>
    <p:sldId id="277" r:id="rId26"/>
    <p:sldId id="282" r:id="rId27"/>
    <p:sldId id="284" r:id="rId28"/>
    <p:sldId id="288" r:id="rId29"/>
    <p:sldId id="286" r:id="rId30"/>
    <p:sldId id="287" r:id="rId3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DE8999"/>
    <a:srgbClr val="B9704E"/>
    <a:srgbClr val="D68F67"/>
    <a:srgbClr val="5E6373"/>
    <a:srgbClr val="7E736B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18/02/2025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‹N›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3544" y="1255924"/>
            <a:ext cx="6574972" cy="3234798"/>
          </a:xfrm>
        </p:spPr>
        <p:txBody>
          <a:bodyPr>
            <a:noAutofit/>
          </a:bodyPr>
          <a:lstStyle/>
          <a:p>
            <a:pPr algn="r"/>
            <a:r>
              <a:rPr lang="pt-BR" sz="7200" b="1" dirty="0">
                <a:latin typeface="Century" panose="02040604050505020304" pitchFamily="18" charset="0"/>
              </a:rPr>
              <a:t>Raggiungere Gesù</a:t>
            </a:r>
          </a:p>
          <a:p>
            <a:pPr algn="r"/>
            <a:r>
              <a:rPr lang="pt-BR" sz="2000" b="1" dirty="0">
                <a:latin typeface="Century" panose="02040604050505020304" pitchFamily="18" charset="0"/>
              </a:rPr>
              <a:t>di</a:t>
            </a:r>
          </a:p>
          <a:p>
            <a:pPr algn="r"/>
            <a:r>
              <a:rPr lang="pt-BR" sz="2000" b="1" dirty="0" err="1">
                <a:latin typeface="Century" panose="02040604050505020304" pitchFamily="18" charset="0"/>
              </a:rPr>
              <a:t>Charissa</a:t>
            </a:r>
            <a:r>
              <a:rPr lang="pt-BR" sz="2000" b="1" dirty="0">
                <a:latin typeface="Century" panose="02040604050505020304" pitchFamily="18" charset="0"/>
              </a:rPr>
              <a:t> </a:t>
            </a:r>
            <a:r>
              <a:rPr lang="pt-BR" sz="2000" b="1" dirty="0" err="1">
                <a:latin typeface="Century" panose="02040604050505020304" pitchFamily="18" charset="0"/>
              </a:rPr>
              <a:t>Torossian</a:t>
            </a:r>
            <a:r>
              <a:rPr lang="pt-BR" sz="2000" b="1" dirty="0">
                <a:latin typeface="Century" panose="020406040505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965300" y="6018548"/>
            <a:ext cx="63246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spc="300" dirty="0">
                <a:solidFill>
                  <a:schemeClr val="bg1"/>
                </a:solidFill>
                <a:latin typeface="Montserrat Medium" panose="00000600000000000000" pitchFamily="50" charset="0"/>
              </a:rPr>
              <a:t>GIORNATA INTERNAZIONALE DI PREGHIERA 2025 DELLE DONNE AVVENTISTE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BA0B34-1ABC-AAA3-391B-9891A9E21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DE79D6-1814-162D-4C67-AAA5C8DE2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668" y="903514"/>
            <a:ext cx="9370216" cy="5736772"/>
          </a:xfrm>
        </p:spPr>
        <p:txBody>
          <a:bodyPr>
            <a:normAutofit/>
          </a:bodyPr>
          <a:lstStyle/>
          <a:p>
            <a:pPr marR="0" indent="-457200">
              <a:buFont typeface="Wingdings" pitchFamily="2" charset="2"/>
              <a:buChar char="v"/>
            </a:pP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avvicinava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più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fede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diventava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forte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buNone/>
            </a:pPr>
            <a:endParaRPr lang="en-US" sz="1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flusso della folla intorno a lei la spingeva indietro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buNone/>
            </a:pPr>
            <a:endParaRPr lang="en-US" sz="1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la donna era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determinata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Cercava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tocco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Dio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nella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vita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così, con un atto di CORAGGIO, fece un salto di fede e si gettò in avanti, allungando la mano tra la folla e riuscendo a toccare appena l'orlo della veste di Gesù. </a:t>
            </a:r>
          </a:p>
          <a:p>
            <a:pPr marL="0" marR="0" indent="0">
              <a:buNone/>
            </a:pPr>
            <a:endParaRPr lang="it-IT" sz="11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quel momento era concentrata tutta la fede della sua vita.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368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B2B3E-D64E-365E-C004-E684B560B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B0446-B819-DEFA-E1DA-1692DBB5C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7344"/>
            <a:ext cx="10224654" cy="1306656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donna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aveva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sola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priorità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doveva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RAGGIUNGERE 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4382C5-B6ED-AD6F-2F0C-211428C6C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2083632"/>
            <a:ext cx="9370216" cy="4268821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tendeva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 mano per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chiedere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l’elemosina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seguiva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Gesù come la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spettatrice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uno show. </a:t>
            </a: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era tra la folla per l'atmosfera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né per curiosità per vedere cosa stesse succedendo, né per attirare l'attenzione su di sé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si era imbattuta in Gesù per caso.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 lì perché aveva bisogno di Gesù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Ecco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perché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aveva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toccato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Aveva messo il cuore nel raggiungere Gesù, e Dio vedeva il suo cuore, proprio come vede noi oggi quando ci rivolgiamo a lui con fede e preghiera!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263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8C72F1-FAB0-7130-E24A-D023B157A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0B73E-3838-A2E9-9503-2D7AECE80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7344"/>
            <a:ext cx="10451805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CURA MIRACOLOSA</a:t>
            </a:r>
            <a:br>
              <a:rPr lang="en-US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5588FB-BC74-6ADD-44F1-58FE4CA27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137" y="2155374"/>
            <a:ext cx="8845528" cy="3964021"/>
          </a:xfrm>
        </p:spPr>
        <p:txBody>
          <a:bodyPr/>
          <a:lstStyle/>
          <a:p>
            <a:pPr marL="0" marR="0" indent="0" algn="ctr">
              <a:buNone/>
            </a:pP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quell'istante 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sua emorragia ristagnò; ed ella sentì nel suo corpo di essere guarita da quella malattia. </a:t>
            </a:r>
            <a:r>
              <a:rPr lang="it-IT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Subito 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Gesù, conscio della potenza che era emanata da lui, voltatosi indietro verso quella folla, disse: ‘Chi mi ha toccato le vesti?’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 marL="0" marR="0" indent="0" algn="ctr">
              <a:buNone/>
            </a:pP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(Marco 5:29-30)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9610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2188D-C342-487D-D20F-17D2D18EB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FE41AA7-1CBD-8C01-4C9F-446E827B4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20" y="1605167"/>
            <a:ext cx="9370216" cy="426882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Il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potere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Cristo era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aggiore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della donna!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3200" b="1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Il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tocco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avrebbe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dovuto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rendere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Gesù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impuro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invece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rese lei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ristabilita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guarita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2105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2E06EE-119A-5382-116D-6EE19567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DC7A8-2152-2042-EF1E-ADDD7056D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35611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INTERESSE E CHIAMATA DI GESÙ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06A546-CA2F-13BE-83A4-A7579FFDD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956" y="1807787"/>
            <a:ext cx="8744198" cy="4555551"/>
          </a:xfrm>
        </p:spPr>
        <p:txBody>
          <a:bodyPr/>
          <a:lstStyle/>
          <a:p>
            <a:pPr marL="0" indent="0" algn="ctr">
              <a:buNone/>
            </a:pPr>
            <a:endParaRPr lang="en-US" sz="1800" i="1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suoi discepoli gli dissero: ‘Tu vedi come la folla ti si stringe attorno e dici: Chi mi ha toccato?’. Ed egli guardava attorno per vedere colei che aveva fatto questo. Ma la donna </a:t>
            </a:r>
            <a:r>
              <a:rPr lang="it-IT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paurosa e tremante, ben sapendo 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quello che era avvenuto in lei, venne, gli si gettò ai piedi e gli disse tutta la verità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8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5:31-33)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39667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323305-40C1-9A68-AC88-97F155433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ACE61-E1C2-79A0-39F6-861E05B2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4814"/>
            <a:ext cx="10345478" cy="13066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Perché Gesù pone questa domanda?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BC947B-94E3-383D-FDA3-0F12D5630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605516"/>
            <a:ext cx="9370216" cy="52524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certo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voleva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informarsi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1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Sapeva che qualcuno si era rivolto a lui con fede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11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Anche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donna impura, indesiderata, intoccabile sapeva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sz="11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voleva che i suoi discepoli, la folla, la donna e, per estensione, tutti noi, imparassimo una lezione importante.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3700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268BE0-717C-7581-A4CF-5EB39971A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66D14-ED4B-0C48-7C4E-7779855C5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345478" cy="13066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Perché Gesù pone questa domanda?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CDF3D-8ABA-B7C1-595F-16D324F25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807" y="1289825"/>
            <a:ext cx="9370216" cy="525248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Sebbene sia stata lei a prendere l'iniziativa di avvicinarsi a Cristo, il rapporto di salvezza con Gesù non avviene per iniziativa nostra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buNone/>
            </a:pPr>
            <a:endParaRPr lang="en-US" sz="1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 invece mostra la grandezza del proprio amore per noi in questo: che, mentre eravamo ancora peccatori, Cristo è morto per noi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4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Romani 5:8).</a:t>
            </a:r>
          </a:p>
          <a:p>
            <a:pPr marL="0" indent="0">
              <a:buNone/>
            </a:pPr>
            <a:endParaRPr lang="en-US" sz="1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donna aveva bisogno di sapere che Gesù l'aveva raggiunta! </a:t>
            </a:r>
          </a:p>
          <a:p>
            <a:pPr marL="0" indent="0">
              <a:buNone/>
            </a:pPr>
            <a:endParaRPr lang="en-US" sz="1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voleva che </a:t>
            </a:r>
            <a:r>
              <a:rPr lang="it-IT" sz="39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tutti sapessero che approvava la sua fede</a:t>
            </a:r>
            <a:endParaRPr lang="pt-BR" sz="3900" dirty="0"/>
          </a:p>
        </p:txBody>
      </p:sp>
    </p:spTree>
    <p:extLst>
      <p:ext uri="{BB962C8B-B14F-4D97-AF65-F5344CB8AC3E}">
        <p14:creationId xmlns:p14="http://schemas.microsoft.com/office/powerpoint/2010/main" val="548464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53432A-10F3-01DE-1224-7A21791BE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4DDF0-3190-FF08-03CC-5CBDB38FF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409273" cy="1306656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intoccabile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impura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F2104E-CB4A-CB0C-7892-38EB1712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96" y="1544505"/>
            <a:ext cx="9370216" cy="4470490"/>
          </a:xfrm>
        </p:spPr>
        <p:txBody>
          <a:bodyPr>
            <a:normAutofit/>
          </a:bodyPr>
          <a:lstStyle/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donna tremava perché le persone come lei non avrebbero dovuto trovarsi tra la folla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buNone/>
            </a:pPr>
            <a:endParaRPr lang="en-US" sz="9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Cosa dirà Gesù quando scoprirà che sono stata io a toccarlo?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>
              <a:buNone/>
            </a:pPr>
            <a:endParaRPr lang="en-US" sz="9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folla guardava e giudicava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buNone/>
            </a:pPr>
            <a:endParaRPr lang="en-US" sz="9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sapeva ciò che faceva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>
              <a:buNone/>
            </a:pPr>
            <a:endParaRPr lang="en-US" sz="9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voleva risanarla in tutti i modi possibili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9541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9AE087-9121-3299-AC86-AD742403A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305240-731F-12AB-CA5D-A7816FD4B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09" y="1012371"/>
            <a:ext cx="9370216" cy="4828453"/>
          </a:xfrm>
        </p:spPr>
        <p:txBody>
          <a:bodyPr/>
          <a:lstStyle/>
          <a:p>
            <a:pPr marL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Ero i</a:t>
            </a: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ncatenata a un pesante fardello</a:t>
            </a:r>
          </a:p>
          <a:p>
            <a:pPr marL="0" indent="0" algn="ctr">
              <a:buNone/>
            </a:pP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sotto un carico di colpa e di vergogna.</a:t>
            </a:r>
          </a:p>
          <a:p>
            <a:pPr marL="0" indent="0" algn="ctr">
              <a:buNone/>
            </a:pP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Poi ho toccato l'orlo della Tua veste</a:t>
            </a:r>
          </a:p>
          <a:p>
            <a:pPr marL="0" indent="0" algn="ctr">
              <a:buNone/>
            </a:pP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 ora non sono più la stessa!</a:t>
            </a:r>
          </a:p>
          <a:p>
            <a:pPr marL="0" indent="0" algn="ctr">
              <a:buNone/>
            </a:pP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 successo qualcosa e ora so che</a:t>
            </a:r>
          </a:p>
          <a:p>
            <a:pPr marL="0" indent="0" algn="ctr">
              <a:buNone/>
            </a:pP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 mi hai guarita e mi hai resa integra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2465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596E1-3A40-C273-73A4-E5170F66E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C902F-488E-CE1F-4A97-BC67171B7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659" y="228229"/>
            <a:ext cx="7674428" cy="1306656"/>
          </a:xfrm>
        </p:spPr>
        <p:txBody>
          <a:bodyPr>
            <a:noAutofit/>
          </a:bodyPr>
          <a:lstStyle/>
          <a:p>
            <a:pPr algn="ctr"/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dono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salvezza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non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il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segreto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custodito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meglio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69BF692-B246-6B3C-9B63-5CD3DC4C7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982" y="1690071"/>
            <a:ext cx="9370216" cy="4640611"/>
          </a:xfrm>
        </p:spPr>
        <p:txBody>
          <a:bodyPr>
            <a:normAutofit fontScale="92500" lnSpcReduction="10000"/>
          </a:bodyPr>
          <a:lstStyle/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invitò la donna a raccontare ciò che Dio aveva fatto in lei e per lei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indent="0">
              <a:buNone/>
            </a:pPr>
            <a:endParaRPr lang="en-US" sz="9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 chiama tutti noi a essere testimoni della sua bontà, del suo amore e della sua grazia alle persone che ci circondano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buNone/>
            </a:pPr>
            <a:endParaRPr lang="en-US" sz="9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Helvetica" pitchFamily="2" charset="0"/>
              </a:rPr>
              <a:t>Il vangelo cambia e modella il nostro atteggiamento nei confronti della società in cui viviamo</a:t>
            </a:r>
            <a:r>
              <a:rPr lang="en-GB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Helvetica" pitchFamily="2" charset="0"/>
              </a:rPr>
              <a:t>. </a:t>
            </a:r>
          </a:p>
          <a:p>
            <a:pPr marL="0" marR="0" indent="0">
              <a:buNone/>
            </a:pPr>
            <a:r>
              <a:rPr lang="en-GB" sz="1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Helvetica" pitchFamily="2" charset="0"/>
              </a:rPr>
              <a:t> </a:t>
            </a:r>
            <a:r>
              <a:rPr lang="en-GB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fede deve essere confessata. La fede è sempre personale, mai privata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R="0">
              <a:buFont typeface="Wingdings" pitchFamily="2" charset="2"/>
              <a:buChar char="v"/>
            </a:pPr>
            <a:endParaRPr lang="en-US" sz="9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voi me ne siete testimoni, dice il SIGNORE; io sono Dio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Isaia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43:12b)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184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1056" y="108487"/>
            <a:ext cx="7213599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Avenir Book" panose="02000503020000020003" pitchFamily="2" charset="0"/>
              </a:rPr>
              <a:t>La situazione disperata di Iairo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03" y="2099088"/>
            <a:ext cx="9226797" cy="4351338"/>
          </a:xfrm>
        </p:spPr>
        <p:txBody>
          <a:bodyPr/>
          <a:lstStyle/>
          <a:p>
            <a:pPr marL="0" marR="0" indent="0" algn="ctr">
              <a:buNone/>
            </a:pPr>
            <a:r>
              <a:rPr lang="en-US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Gesù passò di nuovo in barca all'altra riva, e </a:t>
            </a:r>
            <a:r>
              <a:rPr lang="it-I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una gran folla si 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radunò attorno a lui; ed egli stava presso il mare. Ecco venire uno dei capi della sinagoga, chiamato </a:t>
            </a:r>
            <a:r>
              <a:rPr lang="it-IT" sz="2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Iairo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il quale, vedutolo, gli si gettò </a:t>
            </a:r>
            <a:r>
              <a:rPr lang="it-I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ai piedi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lo </a:t>
            </a:r>
            <a:r>
              <a:rPr lang="it-I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pregò con insistenza</a:t>
            </a:r>
            <a:r>
              <a:rPr lang="it-IT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dicendo: ‘La mia bambina sta morendo. Vieni a posare le mani su di lei, affinché sia salva e viva’. Gesù andò con lui, e molta gente lo seguiva e lo </a:t>
            </a:r>
            <a:r>
              <a:rPr lang="it-IT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stringeva da ogni parte</a:t>
            </a:r>
            <a:r>
              <a:rPr lang="en-US" i="1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kern="100" dirty="0">
                <a:solidFill>
                  <a:schemeClr val="accent1">
                    <a:lumMod val="50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(Marco 5:21-24)</a:t>
            </a:r>
            <a:endParaRPr lang="en-US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3C4F3A-35B1-4D37-5C52-A47E5488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CE88C83-32CD-2ADC-A222-AC0079479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382" y="1167173"/>
            <a:ext cx="9370216" cy="4828453"/>
          </a:xfrm>
        </p:spPr>
        <p:txBody>
          <a:bodyPr>
            <a:normAutofit/>
          </a:bodyPr>
          <a:lstStyle/>
          <a:p>
            <a:pPr marL="57150" marR="0" indent="-285750">
              <a:buFont typeface="Wingdings" pitchFamily="2" charset="2"/>
              <a:buChar char="v"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Dio vuole che riveliamo il Cristo al mondo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–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Ellen G. White,</a:t>
            </a:r>
          </a:p>
          <a:p>
            <a:pPr marL="0" marR="0" indent="0">
              <a:buNone/>
            </a:pP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Desire of Ages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348. </a:t>
            </a:r>
          </a:p>
          <a:p>
            <a:pPr marL="57150" marR="0" indent="-285750">
              <a:buFont typeface="Wingdings" pitchFamily="2" charset="2"/>
              <a:buChar char="v"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Sono un nessuno che parla a tutti di Qualcuno che salverà </a:t>
            </a:r>
          </a:p>
          <a:p>
            <a:pPr marL="0" marR="0" indent="0">
              <a:buNone/>
            </a:pP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chiunque si rivolgerà a Lui.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Così dicano i riscattati del SIGNORE, che egli liberò dalla mano dell'avversario… Celebrino il SIGNORE per la sua bontà e per i suoi prodigi in favore degli uomini!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(Salmo 107:2, 21)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535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AB6CD63-CEC0-F7B4-C909-B0E477866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69DA8-3915-3A25-0059-E9367FBEC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75826"/>
            <a:ext cx="10462436" cy="1306656"/>
          </a:xfrm>
        </p:spPr>
        <p:txBody>
          <a:bodyPr>
            <a:noAutofit/>
          </a:bodyPr>
          <a:lstStyle/>
          <a:p>
            <a:pPr marL="0" marR="0" algn="ctr"/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CONFORTO DIVINO</a:t>
            </a:r>
            <a:br>
              <a:rPr lang="en-US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n-US" sz="4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5207FB-7B30-F02A-1C79-A3204DCAC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5" y="992240"/>
            <a:ext cx="9370216" cy="5539562"/>
          </a:xfrm>
        </p:spPr>
        <p:txBody>
          <a:bodyPr>
            <a:normAutofit fontScale="77500" lnSpcReduction="20000"/>
          </a:bodyPr>
          <a:lstStyle/>
          <a:p>
            <a:pPr marL="0" marR="0" indent="0">
              <a:buNone/>
            </a:pPr>
            <a:endParaRPr lang="en-US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Gesù le disse: ‘</a:t>
            </a:r>
            <a:r>
              <a:rPr lang="it-IT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Figliola</a:t>
            </a:r>
            <a:r>
              <a:rPr lang="it-IT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la tua fede ti ha salvata; </a:t>
            </a:r>
            <a:r>
              <a:rPr lang="it-IT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va' </a:t>
            </a:r>
            <a:r>
              <a:rPr lang="it-IT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pace e sii guarita dal tuo </a:t>
            </a:r>
            <a:r>
              <a:rPr lang="it-IT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male’</a:t>
            </a:r>
            <a:r>
              <a:rPr lang="en-US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5:34).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Gesù non vide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un’intoccabile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Vide: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anni di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dolore e angoscia;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anni di vergogna ed emarginazione;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anni di amarezza;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rischio incredibile che la donna aveva corso per essere in mezzo alla </a:t>
            </a:r>
          </a:p>
          <a:p>
            <a:pPr marL="0" marR="0" indent="0">
              <a:buNone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folla;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 aveva bisogno di qualcosa di più della semplice guarigione fisica. </a:t>
            </a:r>
          </a:p>
          <a:p>
            <a:pPr marL="0" marR="0" indent="0">
              <a:buNone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Aveva il cuore spezzato.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Questa è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l’unica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volta,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Bibbia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in cui Gesù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chiama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ctr">
              <a:buNone/>
            </a:pP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qualcuno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iglia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/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7776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F9CC85-1C8D-EBAC-A217-DBA1F89C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288E94-119B-DE4F-84E7-8EED1D3D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268" y="792126"/>
            <a:ext cx="8920933" cy="52737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Dopo 12 anni, voleva che la donna ascoltasse la dichiarazione ufficiale della sua guarigione. Quando Gesù le disse “va’”, in greco usò la parola al presente imperativo, che significa </a:t>
            </a: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“continua ad andare in pace” o “vai in pace”, cioè sia questo il tuo stato continuo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en-US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esiste</a:t>
            </a:r>
            <a:r>
              <a:rPr lang="en-US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pace come </a:t>
            </a:r>
            <a:r>
              <a:rPr lang="en-US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quella</a:t>
            </a:r>
            <a:r>
              <a:rPr lang="en-US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che</a:t>
            </a:r>
            <a:r>
              <a:rPr lang="en-US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i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dà</a:t>
            </a:r>
            <a:r>
              <a:rPr lang="en-US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Gesù!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E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puoi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riceverla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tramite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cs typeface="Times New Roman" panose="02020603050405020304" pitchFamily="18" charset="0"/>
              </a:rPr>
              <a:t> la preghiera!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27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5818B9-C633-8510-A31E-EE5BA426C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35A877-CA5C-AF4B-98E4-9A4450CCC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776178"/>
            <a:ext cx="9370216" cy="5576276"/>
          </a:xfrm>
        </p:spPr>
        <p:txBody>
          <a:bodyPr>
            <a:normAutofit/>
          </a:bodyPr>
          <a:lstStyle/>
          <a:p>
            <a:pPr marL="0" marR="0" indent="0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Dopo 12 anni in cui non era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nessuno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indent="0">
              <a:buNone/>
            </a:pPr>
            <a:endParaRPr lang="en-US" sz="2400" b="1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Divenne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improvvisamente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qualcuno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Era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ristabilita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R="0" indent="-45720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la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inserì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famiglia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quanto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figlia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Calmò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 sue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paure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indent="-45720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assicurò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futuro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Gesù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disse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donna “la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tua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fede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ha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salvata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”. La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fede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(non le sue dita)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potere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Gesù (non della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veste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t-IT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l'aveva guarita e le aveva ridato dignità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guarirla era stata la risposta personale di Gesù alla fede personale della donna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234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633BDC-2B23-C852-7E41-10F8D4CF3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69E54-9663-F9F4-CFD8-991CCF72C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398641" cy="130665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NOSTRA SFIDA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36F703-1EE0-E141-2F43-0F29E97FF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435396"/>
            <a:ext cx="9370216" cy="4917058"/>
          </a:xfrm>
        </p:spPr>
        <p:txBody>
          <a:bodyPr>
            <a:normAutofit/>
          </a:bodyPr>
          <a:lstStyle/>
          <a:p>
            <a:pPr marL="0" marR="0" indent="0" algn="ctr">
              <a:buNone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Dobbiamo comprendere questa lezione, perché ha un significato più profondo di quanto si pensi. È possibile essere alla presenza di Cristo, e persino stringersi a Lui, e tuttavia non ricevere alcuna benedizione, perché Lo tocchiamo solo con il tocco casuale della moltitudine. Ci sono centinaia e migliaia di persone che pensano di avere fede in Cristo, ma non lo toccano con la fede manifestata dalla donna sofferente. ... È nostro interesse eterno credere in Cristo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C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(E. G. White, “The Touch of Faith,” </a:t>
            </a:r>
            <a:r>
              <a:rPr lang="en-CA" sz="2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The Signs of the Times</a:t>
            </a:r>
            <a:r>
              <a:rPr lang="en-C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, 25 ottobre1899, p. 2)</a:t>
            </a:r>
            <a:endParaRPr lang="en-US" sz="2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012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B06842-1145-9E19-B508-2E0F1E32D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A4E3A0-4757-BFA8-6460-FB4BE1F14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239" y="1012371"/>
            <a:ext cx="9370216" cy="4828453"/>
          </a:xfrm>
        </p:spPr>
        <p:txBody>
          <a:bodyPr>
            <a:normAutofit fontScale="92500" lnSpcReduction="20000"/>
          </a:bodyPr>
          <a:lstStyle/>
          <a:p>
            <a:pPr marL="57150" marR="0" indent="-285750">
              <a:buFont typeface="Wingdings" pitchFamily="2" charset="2"/>
              <a:buChar char="v"/>
            </a:pP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Avete mai fatto parte di quella folla?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Ci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siamo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avvicinati</a:t>
            </a: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a Gesù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, abbiamo anche pensato di averlo toccato, </a:t>
            </a:r>
            <a:r>
              <a:rPr lang="it-IT" sz="3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invecenon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3200" kern="10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era così.  </a:t>
            </a:r>
            <a:r>
              <a:rPr lang="it-IT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Arial" panose="020B0604020202020204" pitchFamily="34" charset="0"/>
              </a:rPr>
              <a:t>non lo abbiamo mai toccato veramente e non abbiamo ricevuto nessun cambiamento?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buNone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Una fede casuale non ci porterà da nessuna parte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7150" marR="0" indent="-285750">
              <a:buFont typeface="Wingdings" pitchFamily="2" charset="2"/>
              <a:buChar char="v"/>
            </a:pPr>
            <a:endParaRPr lang="en-US" sz="3200" i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basta essere alla presenza di Gesù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Possiamo essere vicini alla sua presenza ma lontani dalla sua potenza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i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" marR="0" indent="-285750">
              <a:buFont typeface="Wingdings" pitchFamily="2" charset="2"/>
              <a:buChar char="v"/>
            </a:pPr>
            <a:r>
              <a:rPr lang="en-US" sz="32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basta credere a Gesù. Dobbiamo credere IN Gesù.</a:t>
            </a:r>
            <a:endParaRPr lang="en-US" sz="32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2771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164B31-EF21-38EF-F48A-27736A542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FEBF34-3B96-743D-F150-AD9CF6BD0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06" y="1293374"/>
            <a:ext cx="8799892" cy="4438593"/>
          </a:xfrm>
        </p:spPr>
        <p:txBody>
          <a:bodyPr>
            <a:normAutofit/>
          </a:bodyPr>
          <a:lstStyle/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 la connessione con Gesù che fa funzionare la fede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 </a:t>
            </a:r>
          </a:p>
          <a:p>
            <a:pPr marL="0" marR="0" indent="0">
              <a:buNone/>
            </a:pPr>
            <a:endParaRPr lang="en-US" sz="11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Quando la fede si collega a Gesù, non importa chi siate, Dio risponderà a questa fede in qualsiasi momento e in qualsiasi luogo; sì in ogni momento e in ogni luogo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 </a:t>
            </a:r>
          </a:p>
          <a:p>
            <a:pPr marL="0" marR="0" indent="0">
              <a:buNone/>
            </a:pPr>
            <a:endParaRPr lang="en-US" sz="1100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Forse non abbiamo una fede forte, ma abbiamo un Salvatore forte, che risponde anche se tocchiamo appena l’orlo della sua veste.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087104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E98B8F-76A1-1B7B-07EC-53EA371BE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5367-8D33-D47A-5BB8-1D738917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1" y="217344"/>
            <a:ext cx="9513454" cy="1306656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Possiamo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ancora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toccare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veste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Gesù con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fede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in preghiera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0D64E1-579B-914E-D09D-5AF656E81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818168"/>
            <a:ext cx="9370216" cy="4534286"/>
          </a:xfrm>
        </p:spPr>
        <p:txBody>
          <a:bodyPr/>
          <a:lstStyle/>
          <a:p>
            <a:pPr marL="0" marR="0" indent="0"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 giunto il momento di non cercare solo di vedere Gesù, di stargli vicino come fece la folla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È giunto il momento di </a:t>
            </a:r>
            <a:r>
              <a:rPr lang="it-IT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raggiungere Gesù per fede e lasciare che Dio operi un miracolo nella nostra vita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29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C994CF-666C-F5B8-7C34-B41EA5DEC2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8654B-F2C1-E526-19A2-882DAE00F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33" y="97601"/>
            <a:ext cx="8252978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Cosa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avrà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pensato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Iairo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A9D77-2192-338E-D8AD-4998F2EF9F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2001116"/>
            <a:ext cx="9894871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Tua figlia è morta; non disturbare più il Maestro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</a:p>
          <a:p>
            <a:pPr marL="0" indent="0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Gesù </a:t>
            </a:r>
            <a:r>
              <a:rPr lang="en-US" sz="32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disse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temere; solo abbi fede, e sarà salva</a:t>
            </a:r>
            <a:r>
              <a:rPr lang="en-US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(Luca 8:49, 50).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BR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4088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4424D1-F3E4-F6C3-A52C-8B53C355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ECE7BE7-F8D8-BE0A-6A65-EEF18B96D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1701210"/>
            <a:ext cx="9370216" cy="4651244"/>
          </a:xfrm>
        </p:spPr>
        <p:txBody>
          <a:bodyPr/>
          <a:lstStyle/>
          <a:p>
            <a:pPr marL="0" marR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Accadde in mezzo alla folla; ma la folla fu dimenticata, e Gesù parlò a quella donna come se fosse l'unica persona al mondo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32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buNone/>
            </a:pP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(William Barclay )</a:t>
            </a:r>
          </a:p>
          <a:p>
            <a:pPr marL="0" marR="0" indent="0" algn="ctr">
              <a:buNone/>
            </a:pPr>
            <a:endParaRPr lang="en-US" sz="32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704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0B49BD-57B6-8E41-1A14-14F2CE83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7" y="217344"/>
            <a:ext cx="7601527" cy="2128692"/>
          </a:xfrm>
        </p:spPr>
        <p:txBody>
          <a:bodyPr>
            <a:normAutofit/>
          </a:bodyPr>
          <a:lstStyle/>
          <a:p>
            <a:r>
              <a:rPr lang="it-IT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 </a:t>
            </a:r>
            <a:r>
              <a:rPr lang="it-IT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Iairo</a:t>
            </a:r>
            <a:r>
              <a:rPr lang="it-IT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se vogliamo ricevere risposte alle nostre preghiere dobbiamo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BR" sz="3600" b="1" dirty="0">
              <a:solidFill>
                <a:schemeClr val="accent1">
                  <a:lumMod val="75000"/>
                </a:schemeClr>
              </a:solidFill>
              <a:latin typeface="Century" panose="020406040505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95ABE3-FC6D-6D83-CFBE-A0B416D84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6659" y="2405908"/>
            <a:ext cx="8767995" cy="4452092"/>
          </a:xfrm>
        </p:spPr>
        <p:txBody>
          <a:bodyPr>
            <a:normAutofit/>
          </a:bodyPr>
          <a:lstStyle/>
          <a:p>
            <a:pPr marR="0">
              <a:buFont typeface="Wingdings" pitchFamily="2" charset="2"/>
              <a:buChar char="v"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essere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presenza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Gesù;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andare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davanti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Gesù con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umiltà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presentare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la nostra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richiesta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Gesù con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sincerità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buFont typeface="Wingdings" pitchFamily="2" charset="2"/>
              <a:buChar char="v"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avere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fiducia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completa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potenza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nella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bontà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</a:p>
          <a:p>
            <a:pPr marL="0" marR="0" indent="0">
              <a:buNone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Dio.</a:t>
            </a:r>
            <a:endParaRPr lang="en-US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8754CF-6FDC-57EA-962F-EC3312C37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21510-3076-30DF-3D26-F881AFD5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84" y="1818167"/>
            <a:ext cx="9894871" cy="4534287"/>
          </a:xfrm>
        </p:spPr>
        <p:txBody>
          <a:bodyPr>
            <a:normAutofit/>
          </a:bodyPr>
          <a:lstStyle/>
          <a:p>
            <a:endParaRPr lang="pt-BR" sz="28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Abbiamo bisogno di </a:t>
            </a:r>
            <a:r>
              <a:rPr kumimoji="0" lang="it-IT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stabilire un contatto con Gesù oggi? </a:t>
            </a:r>
            <a:endParaRPr kumimoji="0" lang="en-US" sz="3600" b="1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600" b="1" i="0" u="none" strike="noStrike" kern="1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Andiamo a Gesù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ora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ed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entriamo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connessione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lui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fede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mentre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ci </a:t>
            </a:r>
            <a:r>
              <a:rPr kumimoji="0" lang="en-US" sz="3600" b="1" i="0" u="none" strike="noStrike" kern="1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uniamo</a:t>
            </a:r>
            <a:r>
              <a:rPr kumimoji="0" lang="en-US" sz="3600" b="1" i="0" u="none" strike="noStrike" kern="1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preghiera!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3657600" lvl="8" indent="0">
              <a:buNone/>
            </a:pPr>
            <a:endParaRPr lang="en-US" sz="26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6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BBC20D-8281-8D3F-7941-74A21F702EFE}"/>
              </a:ext>
            </a:extLst>
          </p:cNvPr>
          <p:cNvSpPr txBox="1"/>
          <p:nvPr/>
        </p:nvSpPr>
        <p:spPr>
          <a:xfrm>
            <a:off x="61949" y="418460"/>
            <a:ext cx="104305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Tempo di preghiera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483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AAB249-E62D-4353-3F9A-FB0DE398F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74445-C007-9A0B-516D-65A800A35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002" y="3037650"/>
            <a:ext cx="8519225" cy="33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200" b="1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donna</a:t>
            </a:r>
            <a:r>
              <a:rPr lang="it-IT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che aveva perdite di sangue da dodici anni, e che molto aveva sofferto da molti medici e aveva speso tutto ciò che possedeva senza nessun giovamento, anzi era piuttosto peggiorata”.</a:t>
            </a:r>
            <a:r>
              <a:rPr lang="en-US" sz="32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000" i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Marco 5:25, 26) </a:t>
            </a:r>
            <a:endParaRPr lang="en-US" sz="20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0907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74D12C-FC32-4989-7CEE-4CF9C1362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F5DDEE-3D1A-A0A5-EF84-97ED16760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8" y="0"/>
            <a:ext cx="7601527" cy="2128692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Come vi sentite quando 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81966DD-D503-C686-9CFD-81496EFE5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803" y="1870558"/>
            <a:ext cx="9205355" cy="418226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Gesù non risponde subito alle vostre preghiere?</a:t>
            </a:r>
          </a:p>
          <a:p>
            <a:pPr marL="0" indent="0">
              <a:buNone/>
            </a:pPr>
            <a:endParaRPr lang="pt-BR" sz="1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La richiesta di qualcun altro è considerata più importante della vostra durante un incontro di preghiera? </a:t>
            </a:r>
          </a:p>
          <a:p>
            <a:pPr marL="0" indent="0">
              <a:buNone/>
            </a:pPr>
            <a:endParaRPr lang="pt-BR" sz="1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pt-BR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 P</a:t>
            </a:r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regate a lungo per un vostro problema senza ricevere nessun cenno della risposta di Dio?</a:t>
            </a:r>
            <a:endParaRPr lang="pt-BR" sz="32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63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D7850-30E2-E571-9768-3019A337C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3128" y="505547"/>
            <a:ext cx="7601527" cy="1306656"/>
          </a:xfrm>
        </p:spPr>
        <p:txBody>
          <a:bodyPr>
            <a:normAutofit/>
          </a:bodyPr>
          <a:lstStyle/>
          <a:p>
            <a:pPr algn="ctr"/>
            <a:r>
              <a:rPr lang="it-IT" sz="3600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sappiamo il suo nome,</a:t>
            </a:r>
            <a:r>
              <a:rPr lang="it-IT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 conosciamo il suo problema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49B05F0-CCED-0716-C378-4CA51B99D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24" y="2088437"/>
            <a:ext cx="9370216" cy="4268821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Iairo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aveva goduto con gioia i 12 anni di VITA di sua figlia.</a:t>
            </a: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donna, molto probabilmente non sposata e senza figli aveva sopportato 12 anni di MORTE per l’emorragia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12 anni sono un tanti. Pensate a quante cose avete fatto negli ultimi 12 anni! 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0095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86A2F3-3043-FCA7-7994-C3AD8842E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C427-11F7-ED38-77AB-FECF48DC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217344"/>
            <a:ext cx="9884412" cy="130665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</a:rPr>
              <a:t>La malattia: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EE29C70-04C2-0459-A035-DEBCBA57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1497" y="1385811"/>
            <a:ext cx="7601528" cy="4373752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endParaRPr lang="en-US" kern="1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 aveva provocato una perdita di vitalità; </a:t>
            </a: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le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aveva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causato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continuo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imbarazzo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sociale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l’aveva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lasciata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senza un soldo;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l’aveva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resa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perennemente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impura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”;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l’aveva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costretta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spaventosa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solitudine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l’aveva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tagliata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fuori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dalla</a:t>
            </a:r>
            <a:r>
              <a:rPr lang="en-US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comunità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3105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001FA5-9C96-0249-1A16-43FCA3B96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9621B-7CF2-0861-9834-6FBE84A23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87" y="217344"/>
            <a:ext cx="9714613" cy="1306656"/>
          </a:xfrm>
        </p:spPr>
        <p:txBody>
          <a:bodyPr>
            <a:normAutofit/>
          </a:bodyPr>
          <a:lstStyle/>
          <a:p>
            <a:pPr algn="ctr"/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peccato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come la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malattia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della donna, </a:t>
            </a:r>
            <a:b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ci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separa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Dio e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gli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dagli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altri</a:t>
            </a:r>
            <a:r>
              <a:rPr lang="en-US" sz="36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3600" b="1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A2C34A-4C97-3FD3-FE1E-66965F4CC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629" y="1731237"/>
            <a:ext cx="9246966" cy="48441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sua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impurità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cerimoniale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è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perfetta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raffigurazione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del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peccato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Ci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separa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da Dio e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dagli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altri</a:t>
            </a: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itchFamily="2" charset="2"/>
              <a:buChar char="v"/>
            </a:pP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È altrettanto imbarazzante e gravoso quanto lo era per lei la sua situazione. </a:t>
            </a: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Come la sua malattia la stava lentamente uccidendo, così anche il peccato ci priva delle nostre forze vitali, portandoci a morte certa. </a:t>
            </a:r>
          </a:p>
          <a:p>
            <a:pPr>
              <a:buFont typeface="Wingdings" pitchFamily="2" charset="2"/>
              <a:buChar char="v"/>
            </a:pPr>
            <a:r>
              <a:rPr lang="en-US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Cerchiamo di curarlo rivolgendoci a tutti i tipi di “medici”: il “dottor Piacere”, il “dottor Divertimento”, il “dottor Carriera”, ma il nostro problema senza speranza ci tiene lontani dal Grande Medico.</a:t>
            </a: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esiste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cura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umana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per il </a:t>
            </a:r>
            <a:r>
              <a:rPr lang="en-US" sz="3300" b="1" kern="100" dirty="0" err="1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peccoto</a:t>
            </a:r>
            <a:r>
              <a:rPr lang="en-US" sz="33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300" b="1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848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12B27E0-C336-794D-FA65-DC0719F93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AAF9-05AE-6CF0-132D-F7377D9A6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7344"/>
            <a:ext cx="10441171" cy="1306656"/>
          </a:xfrm>
        </p:spPr>
        <p:txBody>
          <a:bodyPr>
            <a:normAutofit/>
          </a:bodyPr>
          <a:lstStyle/>
          <a:p>
            <a:pPr algn="ctr"/>
            <a:br>
              <a:rPr lang="en-US" sz="1800" b="1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it-IT" sz="4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IL CONTATTO CON CRISTO</a:t>
            </a:r>
            <a:endParaRPr lang="pt-BR" sz="4000" dirty="0">
              <a:solidFill>
                <a:schemeClr val="accent1">
                  <a:lumMod val="75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2B03F2-EFA4-4896-B5FA-FDB0BD0A8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439" y="2083632"/>
            <a:ext cx="9370216" cy="4268821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avendo udito parlare di Gesù, venne dietro tra la folla e gli toccò la veste, perché diceva: ‘Se riesco a toccare almeno le sue vesti, sarò </a:t>
            </a:r>
            <a:r>
              <a:rPr lang="it-IT" sz="32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salva’</a:t>
            </a:r>
            <a:r>
              <a:rPr lang="en-US" sz="3200" b="1" i="1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indent="0" algn="ctr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(Marco 5:27, 28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97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InternationalWomensDayPrayer_SERMON_  -  Read-Only" id="{02CF4913-BE4D-A54A-9F0B-24B691A098FA}" vid="{7B038078-A16F-144F-9EC3-25CED95187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2500</TotalTime>
  <Words>2072</Words>
  <Application>Microsoft Office PowerPoint</Application>
  <PresentationFormat>Widescreen</PresentationFormat>
  <Paragraphs>183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Office Theme</vt:lpstr>
      <vt:lpstr>Presentazione standard di PowerPoint</vt:lpstr>
      <vt:lpstr>La situazione disperata di Iairo</vt:lpstr>
      <vt:lpstr>Come Iairo, se vogliamo ricevere risposte alle nostre preghiere dobbiamo: </vt:lpstr>
      <vt:lpstr>Presentazione standard di PowerPoint</vt:lpstr>
      <vt:lpstr>Come vi sentite quando :</vt:lpstr>
      <vt:lpstr>Non sappiamo il suo nome, ma conosciamo il suo problema.</vt:lpstr>
      <vt:lpstr>La malattia:</vt:lpstr>
      <vt:lpstr>Il peccato, come la malattia della donna,  ci separa da Dio e gli uni dagli altri.</vt:lpstr>
      <vt:lpstr> IL CONTATTO CON CRISTO</vt:lpstr>
      <vt:lpstr>Presentazione standard di PowerPoint</vt:lpstr>
      <vt:lpstr>La donna aveva una sola priorità, doveva RAGGIUNGERE Gesù!</vt:lpstr>
      <vt:lpstr> CURA MIRACOLOSA </vt:lpstr>
      <vt:lpstr>Presentazione standard di PowerPoint</vt:lpstr>
      <vt:lpstr> INTERESSE E CHIAMATA DI GESÙ </vt:lpstr>
      <vt:lpstr>Perché Gesù pone questa domanda?</vt:lpstr>
      <vt:lpstr>Perché Gesù pone questa domanda?</vt:lpstr>
      <vt:lpstr>Era intoccabile e impura</vt:lpstr>
      <vt:lpstr>Presentazione standard di PowerPoint</vt:lpstr>
      <vt:lpstr> Il dono della salvezza non deve essere il segreto custodito meglio!  </vt:lpstr>
      <vt:lpstr>Presentazione standard di PowerPoint</vt:lpstr>
      <vt:lpstr>  CONFORTO DIVINO   </vt:lpstr>
      <vt:lpstr>Presentazione standard di PowerPoint</vt:lpstr>
      <vt:lpstr>Presentazione standard di PowerPoint</vt:lpstr>
      <vt:lpstr> LA NOSTRA SFIDA </vt:lpstr>
      <vt:lpstr>Presentazione standard di PowerPoint</vt:lpstr>
      <vt:lpstr>Presentazione standard di PowerPoint</vt:lpstr>
      <vt:lpstr>Possiamo ancora toccare la veste di Gesù con fede, in preghiera!</vt:lpstr>
      <vt:lpstr>Cosa avrà pensato Iairo?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Stele, Galina</dc:creator>
  <cp:lastModifiedBy>Ministeri Femminili</cp:lastModifiedBy>
  <cp:revision>62</cp:revision>
  <dcterms:created xsi:type="dcterms:W3CDTF">2025-01-21T22:34:02Z</dcterms:created>
  <dcterms:modified xsi:type="dcterms:W3CDTF">2025-02-18T15:48:28Z</dcterms:modified>
</cp:coreProperties>
</file>